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xls" ContentType="application/vnd.ms-exce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7"/>
  </p:handout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3" r:id="rId15"/>
    <p:sldId id="274" r:id="rId16"/>
    <p:sldId id="275" r:id="rId17"/>
    <p:sldId id="271" r:id="rId18"/>
    <p:sldId id="272" r:id="rId19"/>
    <p:sldId id="277" r:id="rId20"/>
    <p:sldId id="278" r:id="rId21"/>
    <p:sldId id="287" r:id="rId22"/>
    <p:sldId id="279" r:id="rId23"/>
    <p:sldId id="280" r:id="rId24"/>
    <p:sldId id="281" r:id="rId25"/>
    <p:sldId id="282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09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39" d="100"/>
          <a:sy n="39" d="100"/>
        </p:scale>
        <p:origin x="-1638" y="-10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2A8B42-94FA-4BCE-81C4-B620E160F591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6FE0B7-7B50-424C-AD66-CBFEC00437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60" y="2204864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4EE6E-505F-4479-8A31-D4BAF0A9B566}" type="datetimeFigureOut">
              <a:rPr lang="zh-CN" altLang="en-US" smtClean="0"/>
              <a:pPr/>
              <a:t>2012/9/21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69577-D9E8-4DE5-932C-CEB7B7D01964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Picture 6" descr="图片1.jp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Office_Excel_97-2003_Worksheet1.xls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智能导航服务平台</a:t>
            </a:r>
            <a:br>
              <a:rPr lang="zh-CN" altLang="en-US" dirty="0" smtClean="0"/>
            </a:br>
            <a:r>
              <a:rPr lang="zh-CN" altLang="en-US" dirty="0" smtClean="0"/>
              <a:t>功能</a:t>
            </a:r>
            <a:r>
              <a:rPr lang="zh-CN" altLang="en-US" dirty="0"/>
              <a:t>说明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5863" y="934988"/>
            <a:ext cx="6772275" cy="148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29"/>
          <p:cNvSpPr txBox="1">
            <a:spLocks noChangeArrowheads="1"/>
          </p:cNvSpPr>
          <p:nvPr/>
        </p:nvSpPr>
        <p:spPr bwMode="auto">
          <a:xfrm>
            <a:off x="742950" y="2635026"/>
            <a:ext cx="7715250" cy="3170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智能节目查找引擎带来了全新的商业运营价值：</a:t>
            </a:r>
            <a:endParaRPr lang="en-US" sz="2000" dirty="0">
              <a:latin typeface="Century Gothic" pitchFamily="34" charset="0"/>
              <a:ea typeface="黑体" pitchFamily="49" charset="-122"/>
            </a:endParaRPr>
          </a:p>
          <a:p>
            <a:pPr>
              <a:spcBef>
                <a:spcPct val="50000"/>
              </a:spcBef>
              <a:buFontTx/>
              <a:buAutoNum type="arabicPeriod"/>
            </a:pP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同一时间同一类型的节目，可根据用户长期行为记录，自动排序，把用户长期观看的类型的影片往前排，实现</a:t>
            </a:r>
            <a:r>
              <a:rPr lang="zh-CN" altLang="en-US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个性化片单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。</a:t>
            </a:r>
            <a:endParaRPr lang="en-US" sz="2000" dirty="0">
              <a:latin typeface="Century Gothic" pitchFamily="34" charset="0"/>
              <a:ea typeface="黑体" pitchFamily="49" charset="-122"/>
            </a:endParaRPr>
          </a:p>
          <a:p>
            <a:pPr>
              <a:spcBef>
                <a:spcPct val="50000"/>
              </a:spcBef>
              <a:buFontTx/>
              <a:buAutoNum type="arabicPeriod"/>
            </a:pP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频道或节目组可以</a:t>
            </a:r>
            <a:r>
              <a:rPr lang="zh-CN" altLang="en-US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竞价排行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，提高自己节目</a:t>
            </a:r>
            <a:r>
              <a:rPr lang="zh-CN" altLang="en-US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收视率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。</a:t>
            </a:r>
            <a:endParaRPr lang="en-US" sz="2000" dirty="0">
              <a:latin typeface="Century Gothic" pitchFamily="34" charset="0"/>
              <a:ea typeface="黑体" pitchFamily="49" charset="-122"/>
            </a:endParaRPr>
          </a:p>
          <a:p>
            <a:pPr>
              <a:spcBef>
                <a:spcPct val="50000"/>
              </a:spcBef>
              <a:buFontTx/>
              <a:buAutoNum type="arabicPeriod"/>
            </a:pP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通过对</a:t>
            </a:r>
            <a:r>
              <a:rPr lang="zh-CN" altLang="en-US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收费频道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的内容推荐，激发用户观看需求，</a:t>
            </a:r>
            <a:r>
              <a:rPr lang="zh-CN" altLang="en-US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提升收费频道开通率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。</a:t>
            </a:r>
            <a:endParaRPr lang="en-US" sz="2000" dirty="0">
              <a:latin typeface="Century Gothic" pitchFamily="34" charset="0"/>
              <a:ea typeface="黑体" pitchFamily="49" charset="-122"/>
            </a:endParaRPr>
          </a:p>
          <a:p>
            <a:pPr>
              <a:spcBef>
                <a:spcPct val="50000"/>
              </a:spcBef>
              <a:buFontTx/>
              <a:buAutoNum type="arabicPeriod"/>
            </a:pP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当某类节目某时刻非常少的时候，</a:t>
            </a:r>
            <a:r>
              <a:rPr lang="en-US" altLang="zh-CN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VOD</a:t>
            </a:r>
            <a:r>
              <a:rPr lang="zh-CN" altLang="en-US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内容的推荐植入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，可以有效提升点播频道的使用率，以及推广</a:t>
            </a:r>
            <a:r>
              <a:rPr lang="zh-CN" altLang="en-US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收费点播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。</a:t>
            </a:r>
            <a:endParaRPr lang="en-US" sz="2000" dirty="0">
              <a:latin typeface="Century Gothic" pitchFamily="34" charset="0"/>
              <a:ea typeface="黑体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</p:spPr>
        <p:txBody>
          <a:bodyPr/>
          <a:lstStyle/>
          <a:p>
            <a:pPr>
              <a:defRPr/>
            </a:pPr>
            <a:fld id="{A9C63BE4-9539-45E0-80A2-9620E1DD9B6B}" type="slidenum">
              <a:rPr lang="zh-CN" altLang="en-US"/>
              <a:pPr>
                <a:defRPr/>
              </a:pPr>
              <a:t>11</a:t>
            </a:fld>
            <a:endParaRPr lang="en-US" altLang="zh-CN" dirty="0"/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08038" y="854310"/>
            <a:ext cx="5659437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 dirty="0"/>
              <a:t>节目详情</a:t>
            </a:r>
            <a:r>
              <a:rPr lang="en-US" altLang="zh-CN" b="1" dirty="0"/>
              <a:t>(</a:t>
            </a:r>
            <a:r>
              <a:rPr lang="zh-CN" altLang="en-US" b="1" dirty="0"/>
              <a:t>有点播、有回看、有预告</a:t>
            </a:r>
            <a:r>
              <a:rPr lang="en-US" altLang="zh-CN" b="1" dirty="0"/>
              <a:t>)</a:t>
            </a:r>
            <a:endParaRPr lang="zh-CN" altLang="en-US" b="1" dirty="0"/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95338" y="1211497"/>
            <a:ext cx="540702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/>
              <a:t>:</a:t>
            </a:r>
            <a:r>
              <a:rPr lang="zh-CN" altLang="en-US" dirty="0"/>
              <a:t>选择</a:t>
            </a:r>
            <a:r>
              <a:rPr lang="en-US" altLang="zh-CN" dirty="0"/>
              <a:t>”</a:t>
            </a:r>
            <a:r>
              <a:rPr lang="zh-CN" altLang="en-US" dirty="0"/>
              <a:t>智能导航</a:t>
            </a:r>
            <a:r>
              <a:rPr lang="en-US" altLang="zh-CN" dirty="0"/>
              <a:t>”</a:t>
            </a:r>
            <a:r>
              <a:rPr lang="zh-CN" altLang="en-US" dirty="0"/>
              <a:t>的</a:t>
            </a:r>
            <a:r>
              <a:rPr lang="en-US" altLang="zh-CN" dirty="0" smtClean="0"/>
              <a:t>”</a:t>
            </a:r>
            <a:r>
              <a:rPr lang="zh-CN" altLang="en-US" dirty="0" smtClean="0"/>
              <a:t>节目详</a:t>
            </a:r>
            <a:r>
              <a:rPr lang="zh-CN" altLang="en-US" dirty="0"/>
              <a:t>情</a:t>
            </a:r>
            <a:r>
              <a:rPr lang="en-US" altLang="zh-CN" dirty="0"/>
              <a:t>”</a:t>
            </a:r>
            <a:endParaRPr lang="zh-CN" altLang="en-US" dirty="0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964672" y="1628800"/>
            <a:ext cx="7279736" cy="409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矩形 10"/>
          <p:cNvSpPr/>
          <p:nvPr/>
        </p:nvSpPr>
        <p:spPr>
          <a:xfrm>
            <a:off x="1331640" y="2617307"/>
            <a:ext cx="4104456" cy="1209675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矩形 11"/>
          <p:cNvSpPr/>
          <p:nvPr/>
        </p:nvSpPr>
        <p:spPr>
          <a:xfrm>
            <a:off x="1319810" y="3973924"/>
            <a:ext cx="4116286" cy="1046162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矩形 12"/>
          <p:cNvSpPr/>
          <p:nvPr/>
        </p:nvSpPr>
        <p:spPr>
          <a:xfrm>
            <a:off x="5650296" y="2015430"/>
            <a:ext cx="1774825" cy="2755900"/>
          </a:xfrm>
          <a:prstGeom prst="rect">
            <a:avLst/>
          </a:prstGeom>
          <a:solidFill>
            <a:srgbClr val="D55E12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331640" y="2281829"/>
            <a:ext cx="4104456" cy="36988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800" dirty="0"/>
              <a:t>节目深度</a:t>
            </a:r>
            <a:r>
              <a:rPr lang="en-US" altLang="zh-CN" sz="1800" dirty="0" err="1"/>
              <a:t>EPG的信息</a:t>
            </a:r>
            <a:endParaRPr lang="zh-CN" altLang="en-US" sz="1800" dirty="0"/>
          </a:p>
        </p:txBody>
      </p:sp>
      <p:sp>
        <p:nvSpPr>
          <p:cNvPr id="14" name="TextBox 13"/>
          <p:cNvSpPr txBox="1"/>
          <p:nvPr/>
        </p:nvSpPr>
        <p:spPr>
          <a:xfrm>
            <a:off x="1332979" y="5032955"/>
            <a:ext cx="4175125" cy="646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节目的点播资源，默认定位到当前正在观看的集数</a:t>
            </a:r>
            <a:r>
              <a:rPr lang="en-US" altLang="zh-CN" sz="1800" dirty="0"/>
              <a:t>,</a:t>
            </a:r>
            <a:r>
              <a:rPr lang="zh-CN" altLang="en-US" sz="1800" dirty="0"/>
              <a:t>选择</a:t>
            </a:r>
            <a:r>
              <a:rPr lang="en-US" altLang="zh-CN" sz="1800" dirty="0"/>
              <a:t>”</a:t>
            </a:r>
            <a:r>
              <a:rPr lang="zh-CN" altLang="en-US" sz="1800" dirty="0"/>
              <a:t>确定</a:t>
            </a:r>
            <a:r>
              <a:rPr lang="en-US" altLang="zh-CN" sz="1800" dirty="0"/>
              <a:t>”</a:t>
            </a:r>
            <a:r>
              <a:rPr lang="zh-CN" altLang="en-US" sz="1800" dirty="0"/>
              <a:t>可观看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604259" y="4785618"/>
            <a:ext cx="1820862" cy="92392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当前节目回看信息和播出预告的信息</a:t>
            </a:r>
          </a:p>
        </p:txBody>
      </p:sp>
      <p:sp>
        <p:nvSpPr>
          <p:cNvPr id="16" name="矩形 17"/>
          <p:cNvSpPr/>
          <p:nvPr/>
        </p:nvSpPr>
        <p:spPr>
          <a:xfrm>
            <a:off x="5969726" y="4365835"/>
            <a:ext cx="1441450" cy="287338"/>
          </a:xfrm>
          <a:prstGeom prst="rect">
            <a:avLst/>
          </a:prstGeom>
          <a:solidFill>
            <a:srgbClr val="C0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7" name="线形标注 2 18"/>
          <p:cNvSpPr/>
          <p:nvPr/>
        </p:nvSpPr>
        <p:spPr>
          <a:xfrm>
            <a:off x="7524328" y="2926630"/>
            <a:ext cx="1576445" cy="1058773"/>
          </a:xfrm>
          <a:prstGeom prst="borderCallout2">
            <a:avLst/>
          </a:prstGeom>
          <a:solidFill>
            <a:srgbClr val="D55E12"/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800" dirty="0"/>
              <a:t>选中</a:t>
            </a:r>
            <a:r>
              <a:rPr lang="en-US" altLang="zh-CN" sz="1800" dirty="0"/>
              <a:t>“</a:t>
            </a:r>
            <a:r>
              <a:rPr lang="en-US" altLang="zh-CN" sz="1800" dirty="0" err="1"/>
              <a:t>确定</a:t>
            </a:r>
            <a:r>
              <a:rPr lang="en-US" altLang="zh-CN" sz="1800" dirty="0"/>
              <a:t>”，</a:t>
            </a:r>
            <a:r>
              <a:rPr lang="en-US" altLang="zh-CN" sz="1800" dirty="0" err="1"/>
              <a:t>可进行节目预约</a:t>
            </a:r>
            <a:endParaRPr lang="zh-CN" altLang="en-US" sz="1800" dirty="0"/>
          </a:p>
        </p:txBody>
      </p:sp>
      <p:sp>
        <p:nvSpPr>
          <p:cNvPr id="18" name="矩形 20"/>
          <p:cNvSpPr/>
          <p:nvPr/>
        </p:nvSpPr>
        <p:spPr>
          <a:xfrm>
            <a:off x="5948061" y="2634330"/>
            <a:ext cx="1348291" cy="287337"/>
          </a:xfrm>
          <a:prstGeom prst="rect">
            <a:avLst/>
          </a:prstGeom>
          <a:solidFill>
            <a:srgbClr val="C0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9" name="线形标注 2 21"/>
          <p:cNvSpPr/>
          <p:nvPr/>
        </p:nvSpPr>
        <p:spPr>
          <a:xfrm>
            <a:off x="7620471" y="1530012"/>
            <a:ext cx="1409115" cy="727075"/>
          </a:xfrm>
          <a:prstGeom prst="borderCallout2">
            <a:avLst/>
          </a:prstGeom>
          <a:solidFill>
            <a:srgbClr val="D55E12"/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800" dirty="0"/>
              <a:t>选中</a:t>
            </a:r>
            <a:r>
              <a:rPr lang="en-US" altLang="zh-CN" sz="1800" dirty="0"/>
              <a:t>“</a:t>
            </a:r>
            <a:r>
              <a:rPr lang="en-US" altLang="zh-CN" sz="1800" dirty="0" err="1"/>
              <a:t>确定</a:t>
            </a:r>
            <a:r>
              <a:rPr lang="en-US" altLang="zh-CN" sz="1800" dirty="0"/>
              <a:t>”，可</a:t>
            </a:r>
            <a:r>
              <a:rPr lang="zh-CN" altLang="en-US" sz="1800" dirty="0"/>
              <a:t>回看节目</a:t>
            </a:r>
          </a:p>
        </p:txBody>
      </p:sp>
      <p:sp>
        <p:nvSpPr>
          <p:cNvPr id="21" name="Text Box 29"/>
          <p:cNvSpPr txBox="1">
            <a:spLocks noChangeArrowheads="1"/>
          </p:cNvSpPr>
          <p:nvPr/>
        </p:nvSpPr>
        <p:spPr bwMode="auto">
          <a:xfrm>
            <a:off x="971600" y="5733256"/>
            <a:ext cx="7272808" cy="86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通过节目详情，快速打通直播与点播内容的关联。</a:t>
            </a:r>
            <a:endParaRPr lang="en-US" sz="2000" dirty="0">
              <a:latin typeface="Century Gothic" pitchFamily="34" charset="0"/>
              <a:ea typeface="黑体" pitchFamily="49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实现节目按需观看，无需等待。</a:t>
            </a:r>
            <a:r>
              <a:rPr lang="zh-CN" altLang="en-US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提升</a:t>
            </a:r>
            <a:r>
              <a:rPr lang="en-US" altLang="zh-CN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VOD</a:t>
            </a:r>
            <a:r>
              <a:rPr lang="zh-CN" altLang="en-US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点播频道的使用率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。</a:t>
            </a:r>
            <a:endParaRPr lang="en-US" sz="2000" dirty="0">
              <a:latin typeface="Century Gothic" pitchFamily="34" charset="0"/>
              <a:ea typeface="黑体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1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cxnSp>
        <p:nvCxnSpPr>
          <p:cNvPr id="6" name="AutoShape 14"/>
          <p:cNvCxnSpPr>
            <a:cxnSpLocks noChangeShapeType="1"/>
          </p:cNvCxnSpPr>
          <p:nvPr/>
        </p:nvCxnSpPr>
        <p:spPr bwMode="auto">
          <a:xfrm>
            <a:off x="490538" y="4302988"/>
            <a:ext cx="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7" name="Text Box 35"/>
          <p:cNvSpPr txBox="1">
            <a:spLocks noChangeArrowheads="1"/>
          </p:cNvSpPr>
          <p:nvPr/>
        </p:nvSpPr>
        <p:spPr bwMode="auto">
          <a:xfrm>
            <a:off x="184150" y="4588738"/>
            <a:ext cx="1158875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1073150">
              <a:spcBef>
                <a:spcPct val="50000"/>
              </a:spcBef>
            </a:pPr>
            <a:r>
              <a:rPr lang="en-US" altLang="zh-CN" sz="1200"/>
              <a:t>  </a:t>
            </a:r>
          </a:p>
        </p:txBody>
      </p:sp>
      <p:pic>
        <p:nvPicPr>
          <p:cNvPr id="8" name="Picture 44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822325" y="1709755"/>
            <a:ext cx="7277100" cy="4095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45"/>
          <p:cNvSpPr txBox="1">
            <a:spLocks noChangeArrowheads="1"/>
          </p:cNvSpPr>
          <p:nvPr/>
        </p:nvSpPr>
        <p:spPr bwMode="auto">
          <a:xfrm>
            <a:off x="808038" y="913676"/>
            <a:ext cx="5659437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/>
              <a:t>节目详情</a:t>
            </a:r>
            <a:r>
              <a:rPr lang="en-US" altLang="zh-CN" b="1"/>
              <a:t>(</a:t>
            </a:r>
            <a:r>
              <a:rPr lang="zh-CN" altLang="en-US" b="1"/>
              <a:t>无点播、有回看、有预告</a:t>
            </a:r>
            <a:r>
              <a:rPr lang="en-US" altLang="zh-CN" b="1"/>
              <a:t>)</a:t>
            </a:r>
            <a:endParaRPr lang="zh-CN" altLang="en-US" b="1"/>
          </a:p>
        </p:txBody>
      </p:sp>
      <p:sp>
        <p:nvSpPr>
          <p:cNvPr id="10" name="TextBox 46"/>
          <p:cNvSpPr txBox="1">
            <a:spLocks noChangeArrowheads="1"/>
          </p:cNvSpPr>
          <p:nvPr/>
        </p:nvSpPr>
        <p:spPr bwMode="auto">
          <a:xfrm>
            <a:off x="795338" y="1270863"/>
            <a:ext cx="540702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/>
              <a:t>:</a:t>
            </a:r>
            <a:r>
              <a:rPr lang="zh-CN" altLang="en-US" dirty="0"/>
              <a:t>选择</a:t>
            </a:r>
            <a:r>
              <a:rPr lang="en-US" altLang="zh-CN" dirty="0"/>
              <a:t>”</a:t>
            </a:r>
            <a:r>
              <a:rPr lang="zh-CN" altLang="en-US" dirty="0"/>
              <a:t>智能导航</a:t>
            </a:r>
            <a:r>
              <a:rPr lang="en-US" altLang="zh-CN" dirty="0"/>
              <a:t>”</a:t>
            </a:r>
            <a:r>
              <a:rPr lang="zh-CN" altLang="en-US" dirty="0"/>
              <a:t>的</a:t>
            </a:r>
            <a:r>
              <a:rPr lang="en-US" altLang="zh-CN" dirty="0" smtClean="0"/>
              <a:t>”</a:t>
            </a:r>
            <a:r>
              <a:rPr lang="zh-CN" altLang="en-US" dirty="0" smtClean="0"/>
              <a:t>节目详</a:t>
            </a:r>
            <a:r>
              <a:rPr lang="zh-CN" altLang="en-US" dirty="0"/>
              <a:t>情</a:t>
            </a:r>
            <a:r>
              <a:rPr lang="en-US" altLang="zh-CN" dirty="0"/>
              <a:t>”</a:t>
            </a:r>
            <a:endParaRPr lang="zh-CN" altLang="en-US" dirty="0"/>
          </a:p>
        </p:txBody>
      </p:sp>
      <p:sp>
        <p:nvSpPr>
          <p:cNvPr id="11" name="矩形 7"/>
          <p:cNvSpPr/>
          <p:nvPr/>
        </p:nvSpPr>
        <p:spPr>
          <a:xfrm>
            <a:off x="1352550" y="2750413"/>
            <a:ext cx="4160838" cy="1263650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矩形 8"/>
          <p:cNvSpPr/>
          <p:nvPr/>
        </p:nvSpPr>
        <p:spPr>
          <a:xfrm>
            <a:off x="5667789" y="2403511"/>
            <a:ext cx="1960562" cy="2967737"/>
          </a:xfrm>
          <a:prstGeom prst="rect">
            <a:avLst/>
          </a:prstGeom>
          <a:solidFill>
            <a:srgbClr val="D55E12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347788" y="2382113"/>
            <a:ext cx="4165600" cy="36988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节目深度</a:t>
            </a:r>
            <a:r>
              <a:rPr lang="en-US" altLang="zh-CN" sz="1800" dirty="0" err="1"/>
              <a:t>EPG的信息</a:t>
            </a:r>
            <a:endParaRPr lang="zh-CN" altLang="en-US" sz="1800" dirty="0"/>
          </a:p>
        </p:txBody>
      </p:sp>
      <p:sp>
        <p:nvSpPr>
          <p:cNvPr id="14" name="TextBox 13"/>
          <p:cNvSpPr txBox="1"/>
          <p:nvPr/>
        </p:nvSpPr>
        <p:spPr>
          <a:xfrm>
            <a:off x="5636344" y="5301208"/>
            <a:ext cx="2032000" cy="64611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当前节目回看信息和播出预告的信息</a:t>
            </a:r>
          </a:p>
        </p:txBody>
      </p:sp>
      <p:sp>
        <p:nvSpPr>
          <p:cNvPr id="15" name="矩形 11"/>
          <p:cNvSpPr/>
          <p:nvPr/>
        </p:nvSpPr>
        <p:spPr>
          <a:xfrm>
            <a:off x="1400175" y="4150588"/>
            <a:ext cx="4059238" cy="108267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365250" y="5244376"/>
            <a:ext cx="4133850" cy="6461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在没有点播资源的情况下，放置有点播源的推荐影片，引导用户看点播资源。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0"/>
          <p:cNvSpPr txBox="1">
            <a:spLocks noChangeArrowheads="1"/>
          </p:cNvSpPr>
          <p:nvPr/>
        </p:nvSpPr>
        <p:spPr bwMode="auto">
          <a:xfrm>
            <a:off x="808038" y="908720"/>
            <a:ext cx="5659437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 dirty="0"/>
              <a:t>节目详情</a:t>
            </a:r>
            <a:r>
              <a:rPr lang="en-US" altLang="zh-CN" b="1" dirty="0"/>
              <a:t>(</a:t>
            </a:r>
            <a:r>
              <a:rPr lang="zh-CN" altLang="en-US" b="1" dirty="0"/>
              <a:t>无点播、无回看、无预告</a:t>
            </a:r>
            <a:r>
              <a:rPr lang="en-US" altLang="zh-CN" b="1" dirty="0"/>
              <a:t>)</a:t>
            </a:r>
            <a:endParaRPr lang="zh-CN" altLang="en-US" b="1" dirty="0"/>
          </a:p>
        </p:txBody>
      </p:sp>
      <p:sp>
        <p:nvSpPr>
          <p:cNvPr id="8" name="TextBox 11"/>
          <p:cNvSpPr txBox="1">
            <a:spLocks noChangeArrowheads="1"/>
          </p:cNvSpPr>
          <p:nvPr/>
        </p:nvSpPr>
        <p:spPr bwMode="auto">
          <a:xfrm>
            <a:off x="795338" y="1265908"/>
            <a:ext cx="540702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/>
              <a:t>:</a:t>
            </a:r>
            <a:r>
              <a:rPr lang="zh-CN" altLang="en-US" dirty="0"/>
              <a:t>选择</a:t>
            </a:r>
            <a:r>
              <a:rPr lang="en-US" altLang="zh-CN" dirty="0"/>
              <a:t>”</a:t>
            </a:r>
            <a:r>
              <a:rPr lang="zh-CN" altLang="en-US" dirty="0"/>
              <a:t>智能导航</a:t>
            </a:r>
            <a:r>
              <a:rPr lang="en-US" altLang="zh-CN" dirty="0"/>
              <a:t>”</a:t>
            </a:r>
            <a:r>
              <a:rPr lang="zh-CN" altLang="en-US" dirty="0"/>
              <a:t>的</a:t>
            </a:r>
            <a:r>
              <a:rPr lang="en-US" altLang="zh-CN" dirty="0" smtClean="0"/>
              <a:t>”</a:t>
            </a:r>
            <a:r>
              <a:rPr lang="zh-CN" altLang="en-US" dirty="0" smtClean="0"/>
              <a:t>节目详</a:t>
            </a:r>
            <a:r>
              <a:rPr lang="zh-CN" altLang="en-US" dirty="0"/>
              <a:t>情</a:t>
            </a:r>
            <a:r>
              <a:rPr lang="en-US" altLang="zh-CN" dirty="0"/>
              <a:t>”</a:t>
            </a:r>
            <a:endParaRPr lang="zh-CN" altLang="en-US" dirty="0"/>
          </a:p>
        </p:txBody>
      </p:sp>
      <p:pic>
        <p:nvPicPr>
          <p:cNvPr id="9" name="Picture 9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971819" y="1638970"/>
            <a:ext cx="7279736" cy="409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矩形 6"/>
          <p:cNvSpPr/>
          <p:nvPr/>
        </p:nvSpPr>
        <p:spPr>
          <a:xfrm>
            <a:off x="1404938" y="2586708"/>
            <a:ext cx="4279900" cy="1395412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矩形 7"/>
          <p:cNvSpPr/>
          <p:nvPr/>
        </p:nvSpPr>
        <p:spPr>
          <a:xfrm>
            <a:off x="5857875" y="2189833"/>
            <a:ext cx="2252663" cy="2203450"/>
          </a:xfrm>
          <a:prstGeom prst="rect">
            <a:avLst/>
          </a:prstGeom>
          <a:solidFill>
            <a:srgbClr val="C0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400175" y="2205708"/>
            <a:ext cx="4298950" cy="368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节目深度</a:t>
            </a:r>
            <a:r>
              <a:rPr lang="en-US" altLang="zh-CN" sz="1800" dirty="0" err="1"/>
              <a:t>EPG的信息</a:t>
            </a:r>
            <a:endParaRPr lang="zh-CN" alt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5843588" y="4405983"/>
            <a:ext cx="2279650" cy="12001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没有节目回看和预告的情况下放当前正在热播的直播节目，排序可人工干预。</a:t>
            </a:r>
          </a:p>
        </p:txBody>
      </p:sp>
      <p:sp>
        <p:nvSpPr>
          <p:cNvPr id="14" name="矩形 10"/>
          <p:cNvSpPr/>
          <p:nvPr/>
        </p:nvSpPr>
        <p:spPr>
          <a:xfrm>
            <a:off x="1385888" y="4078958"/>
            <a:ext cx="4325937" cy="100965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365250" y="5094958"/>
            <a:ext cx="4346575" cy="6461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在没有点播资源的情况下，放置有点播源的推荐影片，引导用户看点播资源。</a:t>
            </a:r>
          </a:p>
        </p:txBody>
      </p:sp>
      <p:sp>
        <p:nvSpPr>
          <p:cNvPr id="17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7099300" y="6095098"/>
            <a:ext cx="2311400" cy="365125"/>
          </a:xfrm>
        </p:spPr>
        <p:txBody>
          <a:bodyPr/>
          <a:lstStyle/>
          <a:p>
            <a:pPr>
              <a:defRPr/>
            </a:pPr>
            <a:fld id="{5A05769D-A290-4E74-8DEE-B7E7BB8FAEBA}" type="slidenum">
              <a:rPr lang="zh-CN" altLang="en-US"/>
              <a:pPr>
                <a:defRPr/>
              </a:pPr>
              <a:t>14</a:t>
            </a:fld>
            <a:endParaRPr lang="en-US" altLang="zh-CN"/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808038" y="1024623"/>
            <a:ext cx="7262812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/>
              <a:t>节目详情</a:t>
            </a:r>
            <a:r>
              <a:rPr lang="en-US" altLang="zh-CN" b="1"/>
              <a:t>(</a:t>
            </a:r>
            <a:r>
              <a:rPr lang="zh-CN" altLang="en-US" b="1"/>
              <a:t>点播集数单一、有点播源、无回看、无预告</a:t>
            </a:r>
            <a:r>
              <a:rPr lang="en-US" altLang="zh-CN" b="1"/>
              <a:t>)</a:t>
            </a:r>
            <a:endParaRPr lang="zh-CN" altLang="en-US" b="1"/>
          </a:p>
        </p:txBody>
      </p:sp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795338" y="1381811"/>
            <a:ext cx="540702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/>
              <a:t>:</a:t>
            </a:r>
            <a:r>
              <a:rPr lang="zh-CN" altLang="en-US" dirty="0"/>
              <a:t>选择</a:t>
            </a:r>
            <a:r>
              <a:rPr lang="en-US" altLang="zh-CN" dirty="0"/>
              <a:t>”</a:t>
            </a:r>
            <a:r>
              <a:rPr lang="zh-CN" altLang="en-US" dirty="0"/>
              <a:t>智能导航</a:t>
            </a:r>
            <a:r>
              <a:rPr lang="en-US" altLang="zh-CN" dirty="0"/>
              <a:t>”</a:t>
            </a:r>
            <a:r>
              <a:rPr lang="zh-CN" altLang="en-US" dirty="0"/>
              <a:t>的</a:t>
            </a:r>
            <a:r>
              <a:rPr lang="en-US" altLang="zh-CN" dirty="0" smtClean="0"/>
              <a:t>”</a:t>
            </a:r>
            <a:r>
              <a:rPr lang="zh-CN" altLang="en-US" dirty="0" smtClean="0"/>
              <a:t>节目详</a:t>
            </a:r>
            <a:r>
              <a:rPr lang="zh-CN" altLang="en-US" dirty="0"/>
              <a:t>情</a:t>
            </a:r>
            <a:r>
              <a:rPr lang="en-US" altLang="zh-CN" dirty="0"/>
              <a:t>”</a:t>
            </a:r>
            <a:endParaRPr lang="zh-CN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971550" y="1755168"/>
            <a:ext cx="7278688" cy="4096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矩形 6"/>
          <p:cNvSpPr/>
          <p:nvPr/>
        </p:nvSpPr>
        <p:spPr>
          <a:xfrm>
            <a:off x="1404938" y="2702611"/>
            <a:ext cx="4279900" cy="1395412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矩形 7"/>
          <p:cNvSpPr/>
          <p:nvPr/>
        </p:nvSpPr>
        <p:spPr>
          <a:xfrm>
            <a:off x="5857875" y="2305736"/>
            <a:ext cx="2252663" cy="2203450"/>
          </a:xfrm>
          <a:prstGeom prst="rect">
            <a:avLst/>
          </a:prstGeom>
          <a:solidFill>
            <a:srgbClr val="C0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400175" y="2321611"/>
            <a:ext cx="4298950" cy="368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节目深度</a:t>
            </a:r>
            <a:r>
              <a:rPr lang="en-US" altLang="zh-CN" sz="1800" dirty="0" err="1"/>
              <a:t>EPG的信息</a:t>
            </a:r>
            <a:endParaRPr lang="zh-CN" alt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5843588" y="4521886"/>
            <a:ext cx="2279650" cy="12001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没有节目回看和预告的情况下放当前正在热播的直播节目，排序可人工干预。</a:t>
            </a:r>
          </a:p>
        </p:txBody>
      </p:sp>
      <p:sp>
        <p:nvSpPr>
          <p:cNvPr id="12" name="矩形 10"/>
          <p:cNvSpPr/>
          <p:nvPr/>
        </p:nvSpPr>
        <p:spPr>
          <a:xfrm>
            <a:off x="1385888" y="4194861"/>
            <a:ext cx="4325937" cy="100965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365250" y="5210861"/>
            <a:ext cx="4346575" cy="6461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在有点播源</a:t>
            </a:r>
            <a:r>
              <a:rPr lang="en-US" altLang="zh-CN" sz="1800" dirty="0"/>
              <a:t>(</a:t>
            </a:r>
            <a:r>
              <a:rPr lang="zh-CN" altLang="en-US" sz="1800" dirty="0"/>
              <a:t>如电影</a:t>
            </a:r>
            <a:r>
              <a:rPr lang="en-US" altLang="zh-CN" sz="1800" dirty="0"/>
              <a:t>)</a:t>
            </a:r>
            <a:r>
              <a:rPr lang="zh-CN" altLang="en-US" sz="1800" dirty="0"/>
              <a:t>且集数单一的情况下</a:t>
            </a:r>
            <a:r>
              <a:rPr lang="en-US" altLang="zh-CN" sz="1800" dirty="0"/>
              <a:t>,</a:t>
            </a:r>
            <a:r>
              <a:rPr lang="zh-CN" altLang="en-US" sz="1800" dirty="0"/>
              <a:t>放一些推荐的相关影片</a:t>
            </a:r>
            <a:r>
              <a:rPr lang="en-US" altLang="zh-CN" sz="1800" dirty="0"/>
              <a:t>,</a:t>
            </a:r>
            <a:r>
              <a:rPr lang="zh-CN" altLang="en-US" sz="1800" dirty="0"/>
              <a:t>引导用户观看。</a:t>
            </a:r>
          </a:p>
        </p:txBody>
      </p:sp>
      <p:sp>
        <p:nvSpPr>
          <p:cNvPr id="14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7099300" y="6356350"/>
            <a:ext cx="2311400" cy="365125"/>
          </a:xfrm>
        </p:spPr>
        <p:txBody>
          <a:bodyPr/>
          <a:lstStyle/>
          <a:p>
            <a:pPr>
              <a:defRPr/>
            </a:pPr>
            <a:fld id="{B81C5858-5AB4-4A71-9F85-7B8ACD45204C}" type="slidenum">
              <a:rPr lang="zh-CN" altLang="en-US"/>
              <a:pPr>
                <a:defRPr/>
              </a:pPr>
              <a:t>15</a:t>
            </a:fld>
            <a:endParaRPr lang="en-US" altLang="zh-CN"/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808038" y="1285875"/>
            <a:ext cx="7262812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/>
              <a:t>节目详情</a:t>
            </a:r>
            <a:r>
              <a:rPr lang="en-US" altLang="zh-CN" b="1"/>
              <a:t>(</a:t>
            </a:r>
            <a:r>
              <a:rPr lang="zh-CN" altLang="en-US" b="1"/>
              <a:t>点播集数单一、无点播源、无回看、无预告</a:t>
            </a:r>
            <a:r>
              <a:rPr lang="en-US" altLang="zh-CN" b="1"/>
              <a:t>)</a:t>
            </a:r>
            <a:endParaRPr lang="zh-CN" altLang="en-US" b="1"/>
          </a:p>
        </p:txBody>
      </p:sp>
      <p:sp>
        <p:nvSpPr>
          <p:cNvPr id="7" name="TextBox 10"/>
          <p:cNvSpPr txBox="1">
            <a:spLocks noChangeArrowheads="1"/>
          </p:cNvSpPr>
          <p:nvPr/>
        </p:nvSpPr>
        <p:spPr bwMode="auto">
          <a:xfrm>
            <a:off x="795338" y="1643063"/>
            <a:ext cx="5407025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/>
              <a:t>:</a:t>
            </a:r>
            <a:r>
              <a:rPr lang="zh-CN" altLang="en-US" dirty="0"/>
              <a:t>按</a:t>
            </a:r>
            <a:r>
              <a:rPr lang="en-US" altLang="zh-CN" dirty="0"/>
              <a:t>”</a:t>
            </a:r>
            <a:r>
              <a:rPr lang="zh-CN" altLang="en-US" dirty="0"/>
              <a:t>智能导航</a:t>
            </a:r>
            <a:r>
              <a:rPr lang="en-US" altLang="zh-CN" dirty="0"/>
              <a:t>”</a:t>
            </a:r>
            <a:r>
              <a:rPr lang="zh-CN" altLang="en-US" dirty="0"/>
              <a:t>的</a:t>
            </a:r>
            <a:r>
              <a:rPr lang="en-US" altLang="zh-CN" dirty="0"/>
              <a:t>”</a:t>
            </a:r>
            <a:r>
              <a:rPr lang="zh-CN" altLang="en-US" dirty="0"/>
              <a:t>节目详情</a:t>
            </a:r>
            <a:r>
              <a:rPr lang="en-US" altLang="zh-CN" dirty="0"/>
              <a:t>”</a:t>
            </a:r>
            <a:r>
              <a:rPr lang="zh-CN" altLang="en-US" dirty="0"/>
              <a:t>键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971550" y="2016420"/>
            <a:ext cx="7278688" cy="4096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6"/>
          <p:cNvSpPr/>
          <p:nvPr/>
        </p:nvSpPr>
        <p:spPr>
          <a:xfrm>
            <a:off x="1404938" y="2963863"/>
            <a:ext cx="4279900" cy="1395412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矩形 7"/>
          <p:cNvSpPr/>
          <p:nvPr/>
        </p:nvSpPr>
        <p:spPr>
          <a:xfrm>
            <a:off x="5857875" y="2566988"/>
            <a:ext cx="2252663" cy="2203450"/>
          </a:xfrm>
          <a:prstGeom prst="rect">
            <a:avLst/>
          </a:prstGeom>
          <a:solidFill>
            <a:srgbClr val="C0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00175" y="2582863"/>
            <a:ext cx="4298950" cy="368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节目深度</a:t>
            </a:r>
            <a:r>
              <a:rPr lang="en-US" altLang="zh-CN" sz="1800" dirty="0" err="1"/>
              <a:t>EPG的信息</a:t>
            </a:r>
            <a:endParaRPr lang="zh-CN" altLang="en-US" sz="1800" dirty="0"/>
          </a:p>
        </p:txBody>
      </p:sp>
      <p:sp>
        <p:nvSpPr>
          <p:cNvPr id="12" name="TextBox 11"/>
          <p:cNvSpPr txBox="1"/>
          <p:nvPr/>
        </p:nvSpPr>
        <p:spPr>
          <a:xfrm>
            <a:off x="5843588" y="4783138"/>
            <a:ext cx="2279650" cy="12001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没有节目回看和预告的情况下</a:t>
            </a:r>
            <a:r>
              <a:rPr lang="en-US" altLang="zh-CN" sz="1800" dirty="0"/>
              <a:t>,</a:t>
            </a:r>
            <a:r>
              <a:rPr lang="zh-CN" altLang="en-US" sz="1800" dirty="0"/>
              <a:t>放当前正在热播的直播节目，排序可人工干预。</a:t>
            </a:r>
          </a:p>
        </p:txBody>
      </p:sp>
      <p:sp>
        <p:nvSpPr>
          <p:cNvPr id="13" name="矩形 10"/>
          <p:cNvSpPr/>
          <p:nvPr/>
        </p:nvSpPr>
        <p:spPr>
          <a:xfrm>
            <a:off x="1385888" y="4456113"/>
            <a:ext cx="4325937" cy="100965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365250" y="5472113"/>
            <a:ext cx="4346575" cy="6461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在没有点播源</a:t>
            </a:r>
            <a:r>
              <a:rPr lang="en-US" altLang="zh-CN" sz="1800" dirty="0"/>
              <a:t>(</a:t>
            </a:r>
            <a:r>
              <a:rPr lang="zh-CN" altLang="en-US" sz="1800" dirty="0"/>
              <a:t>如电影</a:t>
            </a:r>
            <a:r>
              <a:rPr lang="en-US" altLang="zh-CN" sz="1800" dirty="0"/>
              <a:t>)</a:t>
            </a:r>
            <a:r>
              <a:rPr lang="zh-CN" altLang="en-US" sz="1800" dirty="0"/>
              <a:t>且集数单一的情况下</a:t>
            </a:r>
            <a:r>
              <a:rPr lang="en-US" altLang="zh-CN" sz="1800" dirty="0"/>
              <a:t>,</a:t>
            </a:r>
            <a:r>
              <a:rPr lang="zh-CN" altLang="en-US" sz="1800" dirty="0"/>
              <a:t>放一些推荐的相关影片</a:t>
            </a:r>
            <a:r>
              <a:rPr lang="en-US" altLang="zh-CN" sz="1800" dirty="0"/>
              <a:t>,</a:t>
            </a:r>
            <a:r>
              <a:rPr lang="zh-CN" altLang="en-US" sz="1800" dirty="0"/>
              <a:t>引导用户观看。</a:t>
            </a:r>
          </a:p>
        </p:txBody>
      </p:sp>
      <p:sp>
        <p:nvSpPr>
          <p:cNvPr id="16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sp>
        <p:nvSpPr>
          <p:cNvPr id="10" name="TextBox 7"/>
          <p:cNvSpPr txBox="1">
            <a:spLocks noChangeArrowheads="1"/>
          </p:cNvSpPr>
          <p:nvPr/>
        </p:nvSpPr>
        <p:spPr bwMode="auto">
          <a:xfrm>
            <a:off x="808038" y="764704"/>
            <a:ext cx="18954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 dirty="0"/>
              <a:t>智能导视</a:t>
            </a: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7327900" y="1895475"/>
            <a:ext cx="1962150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795338" y="1124744"/>
            <a:ext cx="6083300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/>
              <a:t>:</a:t>
            </a:r>
            <a:r>
              <a:rPr lang="zh-CN" altLang="en-US" dirty="0"/>
              <a:t>直播状态下</a:t>
            </a:r>
            <a:r>
              <a:rPr lang="en-US" altLang="zh-CN" dirty="0"/>
              <a:t>,</a:t>
            </a:r>
            <a:r>
              <a:rPr lang="zh-CN" altLang="en-US" dirty="0"/>
              <a:t>按遥控器的</a:t>
            </a:r>
            <a:r>
              <a:rPr lang="en-US" altLang="zh-CN" dirty="0"/>
              <a:t>”</a:t>
            </a:r>
            <a:r>
              <a:rPr lang="zh-CN" altLang="en-US" dirty="0"/>
              <a:t>信息</a:t>
            </a:r>
            <a:r>
              <a:rPr lang="en-US" altLang="zh-CN" dirty="0"/>
              <a:t>”</a:t>
            </a:r>
            <a:r>
              <a:rPr lang="zh-CN" altLang="en-US" dirty="0"/>
              <a:t>键</a:t>
            </a:r>
          </a:p>
        </p:txBody>
      </p:sp>
      <p:pic>
        <p:nvPicPr>
          <p:cNvPr id="13" name="Picture 3" descr="C:\Users\CaiXiZhe\Desktop\南京广电文档\新建文件夹\920\智能导航1.jp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899592" y="1564448"/>
            <a:ext cx="7283200" cy="4096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396368" y="985737"/>
            <a:ext cx="164784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b="1" dirty="0" smtClean="0"/>
              <a:t>一周节目</a:t>
            </a:r>
            <a:endParaRPr lang="zh-CN" altLang="en-US" b="1" dirty="0"/>
          </a:p>
        </p:txBody>
      </p:sp>
      <p:sp>
        <p:nvSpPr>
          <p:cNvPr id="6" name="TextBox 7"/>
          <p:cNvSpPr txBox="1">
            <a:spLocks noChangeArrowheads="1"/>
          </p:cNvSpPr>
          <p:nvPr/>
        </p:nvSpPr>
        <p:spPr bwMode="auto">
          <a:xfrm>
            <a:off x="383668" y="1342924"/>
            <a:ext cx="766094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/>
              <a:t>:1</a:t>
            </a:r>
            <a:r>
              <a:rPr lang="zh-CN" altLang="en-US" dirty="0"/>
              <a:t>、选择</a:t>
            </a:r>
            <a:r>
              <a:rPr lang="en-US" altLang="zh-CN" dirty="0"/>
              <a:t>”</a:t>
            </a:r>
            <a:r>
              <a:rPr lang="zh-CN" altLang="en-US" dirty="0"/>
              <a:t>智能导航</a:t>
            </a:r>
            <a:r>
              <a:rPr lang="en-US" altLang="zh-CN" dirty="0"/>
              <a:t>”</a:t>
            </a:r>
            <a:r>
              <a:rPr lang="zh-CN" altLang="en-US" dirty="0"/>
              <a:t>的</a:t>
            </a:r>
            <a:r>
              <a:rPr lang="en-US" altLang="zh-CN" dirty="0" smtClean="0"/>
              <a:t>”</a:t>
            </a:r>
            <a:r>
              <a:rPr lang="zh-CN" altLang="en-US" dirty="0" smtClean="0"/>
              <a:t>一周节目</a:t>
            </a:r>
            <a:r>
              <a:rPr lang="en-US" altLang="zh-CN" dirty="0" smtClean="0"/>
              <a:t>”</a:t>
            </a:r>
            <a:r>
              <a:rPr lang="zh-CN" altLang="en-US" dirty="0" smtClean="0"/>
              <a:t>   </a:t>
            </a:r>
            <a:r>
              <a:rPr lang="en-US" altLang="zh-CN" dirty="0"/>
              <a:t>2</a:t>
            </a:r>
            <a:r>
              <a:rPr lang="zh-CN" altLang="en-US" dirty="0" smtClean="0"/>
              <a:t>、导航门户选</a:t>
            </a:r>
            <a:r>
              <a:rPr lang="zh-CN" altLang="en-US" dirty="0"/>
              <a:t>择</a:t>
            </a:r>
            <a:r>
              <a:rPr lang="en-US" altLang="zh-CN" dirty="0" smtClean="0"/>
              <a:t>“</a:t>
            </a:r>
            <a:r>
              <a:rPr lang="zh-CN" altLang="en-US" dirty="0" smtClean="0"/>
              <a:t>一周节目</a:t>
            </a:r>
            <a:r>
              <a:rPr lang="en-US" altLang="zh-CN" dirty="0" smtClean="0"/>
              <a:t>”</a:t>
            </a:r>
            <a:endParaRPr lang="zh-CN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755576" y="1772816"/>
            <a:ext cx="7278780" cy="409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矩形 6"/>
          <p:cNvSpPr/>
          <p:nvPr/>
        </p:nvSpPr>
        <p:spPr>
          <a:xfrm>
            <a:off x="6156176" y="2530053"/>
            <a:ext cx="1421505" cy="2922587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矩形 7"/>
          <p:cNvSpPr/>
          <p:nvPr/>
        </p:nvSpPr>
        <p:spPr>
          <a:xfrm>
            <a:off x="967868" y="2420888"/>
            <a:ext cx="1731924" cy="3024336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843808" y="2443262"/>
            <a:ext cx="2355959" cy="3001962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699792" y="2051556"/>
            <a:ext cx="316835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800" dirty="0"/>
              <a:t>选中频道的节目的一周节目表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7584" y="5457998"/>
            <a:ext cx="1872208" cy="92333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800" dirty="0"/>
              <a:t>频道分类及相应分类下的频道列表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60938" y="5457403"/>
            <a:ext cx="1440826" cy="9239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800" dirty="0"/>
              <a:t>频道的栏目推荐，可与频道方合作</a:t>
            </a:r>
          </a:p>
        </p:txBody>
      </p:sp>
      <p:sp>
        <p:nvSpPr>
          <p:cNvPr id="14" name="矩形 15"/>
          <p:cNvSpPr/>
          <p:nvPr/>
        </p:nvSpPr>
        <p:spPr>
          <a:xfrm>
            <a:off x="5313586" y="2996952"/>
            <a:ext cx="626566" cy="287338"/>
          </a:xfrm>
          <a:prstGeom prst="rect">
            <a:avLst/>
          </a:prstGeom>
          <a:solidFill>
            <a:srgbClr val="C0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线形标注 2 16"/>
          <p:cNvSpPr/>
          <p:nvPr/>
        </p:nvSpPr>
        <p:spPr>
          <a:xfrm>
            <a:off x="7512621" y="2060848"/>
            <a:ext cx="1451867" cy="727075"/>
          </a:xfrm>
          <a:prstGeom prst="borderCallout2">
            <a:avLst>
              <a:gd name="adj1" fmla="val 22395"/>
              <a:gd name="adj2" fmla="val -29762"/>
              <a:gd name="adj3" fmla="val 18750"/>
              <a:gd name="adj4" fmla="val -16667"/>
              <a:gd name="adj5" fmla="val 128902"/>
              <a:gd name="adj6" fmla="val -137418"/>
            </a:avLst>
          </a:prstGeom>
          <a:solidFill>
            <a:srgbClr val="D55E12"/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800" dirty="0"/>
              <a:t>选中</a:t>
            </a:r>
            <a:r>
              <a:rPr lang="en-US" altLang="zh-CN" sz="1800" dirty="0"/>
              <a:t>“</a:t>
            </a:r>
            <a:r>
              <a:rPr lang="en-US" altLang="zh-CN" sz="1800" dirty="0" err="1"/>
              <a:t>确定</a:t>
            </a:r>
            <a:r>
              <a:rPr lang="en-US" altLang="zh-CN" sz="1800" dirty="0"/>
              <a:t>”，可</a:t>
            </a:r>
            <a:r>
              <a:rPr lang="zh-CN" altLang="en-US" sz="1800" dirty="0"/>
              <a:t>回看节目</a:t>
            </a:r>
          </a:p>
        </p:txBody>
      </p:sp>
      <p:sp>
        <p:nvSpPr>
          <p:cNvPr id="16" name="矩形 19"/>
          <p:cNvSpPr/>
          <p:nvPr/>
        </p:nvSpPr>
        <p:spPr>
          <a:xfrm>
            <a:off x="5292080" y="4293096"/>
            <a:ext cx="626566" cy="287338"/>
          </a:xfrm>
          <a:prstGeom prst="rect">
            <a:avLst/>
          </a:prstGeom>
          <a:solidFill>
            <a:srgbClr val="C0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7" name="线形标注 2 20"/>
          <p:cNvSpPr/>
          <p:nvPr/>
        </p:nvSpPr>
        <p:spPr>
          <a:xfrm>
            <a:off x="7524328" y="3349997"/>
            <a:ext cx="1451867" cy="727075"/>
          </a:xfrm>
          <a:prstGeom prst="borderCallout2">
            <a:avLst>
              <a:gd name="adj1" fmla="val 22395"/>
              <a:gd name="adj2" fmla="val -29762"/>
              <a:gd name="adj3" fmla="val 18750"/>
              <a:gd name="adj4" fmla="val -16667"/>
              <a:gd name="adj5" fmla="val 128902"/>
              <a:gd name="adj6" fmla="val -137418"/>
            </a:avLst>
          </a:prstGeom>
          <a:solidFill>
            <a:srgbClr val="D55E12"/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sz="1800" dirty="0"/>
              <a:t>选中</a:t>
            </a:r>
            <a:r>
              <a:rPr lang="en-US" altLang="zh-CN" sz="1800" dirty="0"/>
              <a:t>“</a:t>
            </a:r>
            <a:r>
              <a:rPr lang="en-US" altLang="zh-CN" sz="1800" dirty="0" err="1"/>
              <a:t>确定</a:t>
            </a:r>
            <a:r>
              <a:rPr lang="en-US" altLang="zh-CN" sz="1800" dirty="0"/>
              <a:t>”，可</a:t>
            </a:r>
            <a:r>
              <a:rPr lang="zh-CN" altLang="en-US" sz="1800" dirty="0"/>
              <a:t>对</a:t>
            </a:r>
            <a:r>
              <a:rPr lang="en-US" altLang="zh-CN" sz="1800" dirty="0" err="1"/>
              <a:t>节目预约</a:t>
            </a:r>
            <a:endParaRPr lang="zh-CN" altLang="en-US" sz="1800" dirty="0"/>
          </a:p>
        </p:txBody>
      </p:sp>
      <p:sp>
        <p:nvSpPr>
          <p:cNvPr id="18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:\南广9.14\7—首页（门户）.jp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571748" y="1708324"/>
            <a:ext cx="7283450" cy="4096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408236" y="1009997"/>
            <a:ext cx="189547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 dirty="0"/>
              <a:t>导</a:t>
            </a:r>
            <a:r>
              <a:rPr lang="zh-CN" altLang="en-US" b="1" dirty="0" smtClean="0"/>
              <a:t>航门户</a:t>
            </a:r>
            <a:endParaRPr lang="zh-CN" altLang="en-US" b="1" dirty="0"/>
          </a:p>
        </p:txBody>
      </p:sp>
      <p:sp>
        <p:nvSpPr>
          <p:cNvPr id="6" name="TextBox 7"/>
          <p:cNvSpPr txBox="1">
            <a:spLocks noChangeArrowheads="1"/>
          </p:cNvSpPr>
          <p:nvPr/>
        </p:nvSpPr>
        <p:spPr bwMode="auto">
          <a:xfrm>
            <a:off x="395536" y="1367184"/>
            <a:ext cx="60833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 smtClean="0"/>
              <a:t>:</a:t>
            </a:r>
            <a:r>
              <a:rPr lang="zh-CN" altLang="en-US" dirty="0" smtClean="0"/>
              <a:t>在任何状</a:t>
            </a:r>
            <a:r>
              <a:rPr lang="zh-CN" altLang="en-US" dirty="0"/>
              <a:t>态下</a:t>
            </a:r>
            <a:r>
              <a:rPr lang="en-US" altLang="zh-CN" dirty="0"/>
              <a:t>,</a:t>
            </a:r>
            <a:r>
              <a:rPr lang="zh-CN" altLang="en-US" dirty="0"/>
              <a:t>按遥控器的</a:t>
            </a:r>
            <a:r>
              <a:rPr lang="en-US" altLang="zh-CN" dirty="0"/>
              <a:t>”</a:t>
            </a:r>
            <a:r>
              <a:rPr lang="zh-CN" altLang="en-US" dirty="0"/>
              <a:t>智能联想</a:t>
            </a:r>
            <a:r>
              <a:rPr lang="en-US" altLang="zh-CN" dirty="0"/>
              <a:t>”</a:t>
            </a:r>
            <a:r>
              <a:rPr lang="zh-CN" altLang="en-US" dirty="0"/>
              <a:t>键</a:t>
            </a:r>
          </a:p>
        </p:txBody>
      </p:sp>
      <p:sp>
        <p:nvSpPr>
          <p:cNvPr id="7" name="矩形 6"/>
          <p:cNvSpPr/>
          <p:nvPr/>
        </p:nvSpPr>
        <p:spPr>
          <a:xfrm>
            <a:off x="911473" y="2427634"/>
            <a:ext cx="6269038" cy="914400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919411" y="3600797"/>
            <a:ext cx="6248400" cy="893762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925761" y="4746972"/>
            <a:ext cx="6254750" cy="939800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7196386" y="2432397"/>
            <a:ext cx="1800225" cy="92392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按收视率的由高到低显示正在直播的节目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175748" y="3578572"/>
            <a:ext cx="1800225" cy="92392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显示当前正在热播的有点播源影片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96386" y="4751734"/>
            <a:ext cx="1800225" cy="92233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按专题，显示当前正在热播的有点播源影片</a:t>
            </a:r>
          </a:p>
        </p:txBody>
      </p:sp>
      <p:sp>
        <p:nvSpPr>
          <p:cNvPr id="13" name="矩形 15"/>
          <p:cNvSpPr/>
          <p:nvPr/>
        </p:nvSpPr>
        <p:spPr>
          <a:xfrm>
            <a:off x="900782" y="1988840"/>
            <a:ext cx="6263506" cy="304800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7164288" y="1916832"/>
            <a:ext cx="904875" cy="36988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导航条</a:t>
            </a:r>
          </a:p>
        </p:txBody>
      </p:sp>
      <p:sp>
        <p:nvSpPr>
          <p:cNvPr id="15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sp>
        <p:nvSpPr>
          <p:cNvPr id="16" name="Text Box 29"/>
          <p:cNvSpPr txBox="1">
            <a:spLocks noChangeArrowheads="1"/>
          </p:cNvSpPr>
          <p:nvPr/>
        </p:nvSpPr>
        <p:spPr bwMode="auto">
          <a:xfrm>
            <a:off x="971600" y="5733256"/>
            <a:ext cx="771525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 smtClean="0">
                <a:latin typeface="Century Gothic" pitchFamily="34" charset="0"/>
                <a:ea typeface="黑体" pitchFamily="49" charset="-122"/>
              </a:rPr>
              <a:t>分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三大模块，针对性推荐内容。</a:t>
            </a:r>
            <a:endParaRPr lang="en-US" sz="2000" dirty="0">
              <a:latin typeface="Century Gothic" pitchFamily="34" charset="0"/>
              <a:ea typeface="黑体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67488" y="6054328"/>
            <a:ext cx="2311400" cy="365125"/>
          </a:xfrm>
        </p:spPr>
        <p:txBody>
          <a:bodyPr/>
          <a:lstStyle/>
          <a:p>
            <a:pPr>
              <a:defRPr/>
            </a:pPr>
            <a:fld id="{582AA425-F0C6-40BE-999F-E0461975D1D6}" type="slidenum">
              <a:rPr lang="zh-CN" altLang="en-US"/>
              <a:pPr>
                <a:defRPr/>
              </a:pPr>
              <a:t>19</a:t>
            </a:fld>
            <a:endParaRPr lang="en-US" altLang="zh-CN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439738" y="1714398"/>
            <a:ext cx="7278688" cy="4096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276226" y="944166"/>
            <a:ext cx="18954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 dirty="0"/>
              <a:t>专题详情</a:t>
            </a:r>
          </a:p>
        </p:txBody>
      </p:sp>
      <p:sp>
        <p:nvSpPr>
          <p:cNvPr id="8" name="TextBox 9"/>
          <p:cNvSpPr txBox="1">
            <a:spLocks noChangeArrowheads="1"/>
          </p:cNvSpPr>
          <p:nvPr/>
        </p:nvSpPr>
        <p:spPr bwMode="auto">
          <a:xfrm>
            <a:off x="263526" y="1301353"/>
            <a:ext cx="60833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 smtClean="0"/>
              <a:t>:</a:t>
            </a:r>
            <a:r>
              <a:rPr lang="zh-CN" altLang="en-US" dirty="0" smtClean="0"/>
              <a:t>导航门户里选</a:t>
            </a:r>
            <a:r>
              <a:rPr lang="zh-CN" altLang="en-US" dirty="0"/>
              <a:t>择</a:t>
            </a:r>
            <a:r>
              <a:rPr lang="en-US" altLang="zh-CN" dirty="0"/>
              <a:t>“</a:t>
            </a:r>
            <a:r>
              <a:rPr lang="zh-CN" altLang="en-US" dirty="0"/>
              <a:t>专题推荐</a:t>
            </a:r>
            <a:r>
              <a:rPr lang="en-US" altLang="zh-CN" dirty="0"/>
              <a:t>”</a:t>
            </a:r>
            <a:r>
              <a:rPr lang="zh-CN" altLang="en-US" dirty="0"/>
              <a:t>的某个专题</a:t>
            </a:r>
          </a:p>
        </p:txBody>
      </p:sp>
      <p:sp>
        <p:nvSpPr>
          <p:cNvPr id="9" name="矩形 6"/>
          <p:cNvSpPr/>
          <p:nvPr/>
        </p:nvSpPr>
        <p:spPr>
          <a:xfrm>
            <a:off x="755576" y="2469629"/>
            <a:ext cx="6531050" cy="1751459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矩形 7"/>
          <p:cNvSpPr/>
          <p:nvPr/>
        </p:nvSpPr>
        <p:spPr>
          <a:xfrm>
            <a:off x="827584" y="4365104"/>
            <a:ext cx="6465392" cy="1081087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289801" y="2233216"/>
            <a:ext cx="1800225" cy="6477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选中影片的剧照，影片简介。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29488" y="4222353"/>
            <a:ext cx="1800225" cy="120032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800" dirty="0"/>
              <a:t>该专题下的所有影片，选择某部影片后，进入影片详情。</a:t>
            </a:r>
          </a:p>
        </p:txBody>
      </p:sp>
      <p:sp>
        <p:nvSpPr>
          <p:cNvPr id="13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sp>
        <p:nvSpPr>
          <p:cNvPr id="14" name="Text Box 29"/>
          <p:cNvSpPr txBox="1">
            <a:spLocks noChangeArrowheads="1"/>
          </p:cNvSpPr>
          <p:nvPr/>
        </p:nvSpPr>
        <p:spPr bwMode="auto">
          <a:xfrm>
            <a:off x="539552" y="5815285"/>
            <a:ext cx="771525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专题推荐：</a:t>
            </a:r>
            <a:endParaRPr lang="en-US" sz="2000" dirty="0">
              <a:latin typeface="Century Gothic" pitchFamily="34" charset="0"/>
              <a:ea typeface="黑体" pitchFamily="49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编辑整合</a:t>
            </a:r>
            <a:r>
              <a:rPr lang="zh-CN" altLang="en-US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精品特色内容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形成专题，让用户不用思考即可便捷观看。</a:t>
            </a:r>
            <a:endParaRPr lang="en-US" sz="2000" dirty="0">
              <a:latin typeface="Century Gothic" pitchFamily="34" charset="0"/>
              <a:ea typeface="黑体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idx="4294967295"/>
          </p:nvPr>
        </p:nvSpPr>
        <p:spPr>
          <a:xfrm>
            <a:off x="200025" y="198438"/>
            <a:ext cx="8915400" cy="601662"/>
          </a:xfrm>
        </p:spPr>
        <p:txBody>
          <a:bodyPr>
            <a:normAutofit/>
          </a:bodyPr>
          <a:lstStyle/>
          <a:p>
            <a:r>
              <a:rPr lang="zh-CN" sz="2800" dirty="0" smtClean="0">
                <a:latin typeface="微软雅黑" pitchFamily="34" charset="-122"/>
                <a:ea typeface="微软雅黑" pitchFamily="34" charset="-122"/>
              </a:rPr>
              <a:t>当今智能电视现状</a:t>
            </a:r>
          </a:p>
        </p:txBody>
      </p:sp>
      <p:sp>
        <p:nvSpPr>
          <p:cNvPr id="5" name="灯片编号占位符 3"/>
          <p:cNvSpPr txBox="1">
            <a:spLocks noGrp="1" noChangeArrowheads="1"/>
          </p:cNvSpPr>
          <p:nvPr/>
        </p:nvSpPr>
        <p:spPr bwMode="auto">
          <a:xfrm>
            <a:off x="7099300" y="6470650"/>
            <a:ext cx="23114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r"/>
            <a:fld id="{F0393E60-CE94-432C-A65A-80476084CD3A}" type="slidenum">
              <a:rPr lang="zh-CN" altLang="en-US" sz="1200">
                <a:latin typeface="微软雅黑" pitchFamily="34" charset="-122"/>
              </a:rPr>
              <a:pPr algn="r"/>
              <a:t>2</a:t>
            </a:fld>
            <a:endParaRPr lang="en-US" altLang="zh-CN" sz="1200">
              <a:latin typeface="微软雅黑" pitchFamily="34" charset="-122"/>
            </a:endParaRPr>
          </a:p>
        </p:txBody>
      </p:sp>
      <p:graphicFrame>
        <p:nvGraphicFramePr>
          <p:cNvPr id="6" name="图表 4"/>
          <p:cNvGraphicFramePr>
            <a:graphicFrameLocks/>
          </p:cNvGraphicFramePr>
          <p:nvPr/>
        </p:nvGraphicFramePr>
        <p:xfrm>
          <a:off x="415925" y="815975"/>
          <a:ext cx="7127875" cy="5264150"/>
        </p:xfrm>
        <a:graphic>
          <a:graphicData uri="http://schemas.openxmlformats.org/presentationml/2006/ole">
            <p:oleObj spid="_x0000_s1026" r:id="rId3" imgW="7132938" imgH="5261304" progId="Excel.Sheet.8">
              <p:embed/>
            </p:oleObj>
          </a:graphicData>
        </a:graphic>
      </p:graphicFrame>
      <p:sp>
        <p:nvSpPr>
          <p:cNvPr id="7" name="TextBox 10"/>
          <p:cNvSpPr txBox="1">
            <a:spLocks noChangeArrowheads="1"/>
          </p:cNvSpPr>
          <p:nvPr/>
        </p:nvSpPr>
        <p:spPr bwMode="auto">
          <a:xfrm>
            <a:off x="1095375" y="3160713"/>
            <a:ext cx="1530350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/>
              <a:t>使用过</a:t>
            </a:r>
            <a:r>
              <a:rPr lang="en-US" altLang="zh-CN"/>
              <a:t>35%</a:t>
            </a:r>
            <a:endParaRPr lang="zh-CN" altLang="en-US"/>
          </a:p>
        </p:txBody>
      </p:sp>
      <p:sp>
        <p:nvSpPr>
          <p:cNvPr id="8" name="Text Box 33"/>
          <p:cNvSpPr txBox="1">
            <a:spLocks noChangeArrowheads="1"/>
          </p:cNvSpPr>
          <p:nvPr/>
        </p:nvSpPr>
        <p:spPr bwMode="auto">
          <a:xfrm>
            <a:off x="5796136" y="1822747"/>
            <a:ext cx="3124200" cy="304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200" dirty="0">
                <a:latin typeface="微软雅黑" pitchFamily="34" charset="-122"/>
              </a:rPr>
              <a:t>尽管拥有了互联网功能，但这并不是用户所关注的，只是高端设备的一项基本功能而已。</a:t>
            </a:r>
            <a:endParaRPr lang="en-US" sz="3200" dirty="0">
              <a:latin typeface="Century Gothic" pitchFamily="34" charset="0"/>
              <a:ea typeface="黑体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08038" y="832539"/>
            <a:ext cx="18954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/>
              <a:t>影片库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95338" y="1189726"/>
            <a:ext cx="82423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/>
              <a:t>:</a:t>
            </a:r>
            <a:r>
              <a:rPr lang="zh-CN" altLang="en-US" dirty="0" smtClean="0"/>
              <a:t>在导航门户选</a:t>
            </a:r>
            <a:r>
              <a:rPr lang="zh-CN" altLang="en-US" dirty="0"/>
              <a:t>择</a:t>
            </a:r>
            <a:r>
              <a:rPr lang="en-US" altLang="zh-CN" dirty="0"/>
              <a:t>”</a:t>
            </a:r>
            <a:r>
              <a:rPr lang="zh-CN" altLang="en-US" dirty="0"/>
              <a:t>影片库</a:t>
            </a:r>
            <a:r>
              <a:rPr lang="en-US" altLang="zh-CN" dirty="0"/>
              <a:t>”</a:t>
            </a:r>
            <a:endParaRPr lang="zh-CN" altLang="en-US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971550" y="1602771"/>
            <a:ext cx="7278688" cy="4096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矩形 6"/>
          <p:cNvSpPr/>
          <p:nvPr/>
        </p:nvSpPr>
        <p:spPr>
          <a:xfrm>
            <a:off x="1331640" y="2265369"/>
            <a:ext cx="5904656" cy="659575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矩形 7"/>
          <p:cNvSpPr/>
          <p:nvPr/>
        </p:nvSpPr>
        <p:spPr>
          <a:xfrm>
            <a:off x="1331640" y="3014669"/>
            <a:ext cx="5904656" cy="2070515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7236296" y="2268612"/>
            <a:ext cx="1800225" cy="368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影片的标签分类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36296" y="3092946"/>
            <a:ext cx="1800225" cy="12001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选择标签后，显示对应的影片，选择影片则显示影片的详情。</a:t>
            </a:r>
          </a:p>
        </p:txBody>
      </p:sp>
      <p:sp>
        <p:nvSpPr>
          <p:cNvPr id="14" name="Text Box 29"/>
          <p:cNvSpPr txBox="1">
            <a:spLocks noChangeArrowheads="1"/>
          </p:cNvSpPr>
          <p:nvPr/>
        </p:nvSpPr>
        <p:spPr bwMode="auto">
          <a:xfrm>
            <a:off x="899592" y="5765194"/>
            <a:ext cx="741682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 smtClean="0">
                <a:latin typeface="Century Gothic" pitchFamily="34" charset="0"/>
                <a:ea typeface="黑体" pitchFamily="49" charset="-122"/>
              </a:rPr>
              <a:t>用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户方便的根据各种需求，查找相关影片，</a:t>
            </a:r>
            <a:r>
              <a:rPr lang="zh-CN" altLang="en-US" sz="2000" dirty="0">
                <a:solidFill>
                  <a:srgbClr val="FF0000"/>
                </a:solidFill>
                <a:latin typeface="Century Gothic" pitchFamily="34" charset="0"/>
                <a:ea typeface="黑体" pitchFamily="49" charset="-122"/>
              </a:rPr>
              <a:t>简化操作</a:t>
            </a:r>
            <a:r>
              <a:rPr lang="zh-CN" altLang="en-US" sz="2000" dirty="0">
                <a:latin typeface="Century Gothic" pitchFamily="34" charset="0"/>
                <a:ea typeface="黑体" pitchFamily="49" charset="-122"/>
              </a:rPr>
              <a:t>，提升体验。</a:t>
            </a:r>
            <a:endParaRPr lang="en-US" sz="2000" dirty="0">
              <a:latin typeface="Century Gothic" pitchFamily="34" charset="0"/>
              <a:ea typeface="黑体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808038" y="832539"/>
            <a:ext cx="189547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 dirty="0" smtClean="0"/>
              <a:t>观影记录</a:t>
            </a:r>
            <a:endParaRPr lang="zh-CN" altLang="en-US" b="1" dirty="0"/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795338" y="1189726"/>
            <a:ext cx="82423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/>
              <a:t>:</a:t>
            </a:r>
            <a:r>
              <a:rPr lang="zh-CN" altLang="en-US" dirty="0" smtClean="0"/>
              <a:t>在导航门户选</a:t>
            </a:r>
            <a:r>
              <a:rPr lang="zh-CN" altLang="en-US" dirty="0"/>
              <a:t>择</a:t>
            </a:r>
            <a:r>
              <a:rPr lang="en-US" altLang="zh-CN" dirty="0" smtClean="0"/>
              <a:t>”</a:t>
            </a:r>
            <a:r>
              <a:rPr lang="zh-CN" altLang="en-US" dirty="0"/>
              <a:t>观</a:t>
            </a:r>
            <a:r>
              <a:rPr lang="zh-CN" altLang="en-US" dirty="0" smtClean="0"/>
              <a:t>影记录</a:t>
            </a:r>
            <a:r>
              <a:rPr lang="en-US" altLang="zh-CN" dirty="0" smtClean="0"/>
              <a:t>”</a:t>
            </a:r>
            <a:endParaRPr lang="zh-CN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971551" y="1602771"/>
            <a:ext cx="7278686" cy="40967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矩形 5"/>
          <p:cNvSpPr/>
          <p:nvPr/>
        </p:nvSpPr>
        <p:spPr>
          <a:xfrm>
            <a:off x="1115616" y="2204864"/>
            <a:ext cx="4607371" cy="2882900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115616" y="5085184"/>
            <a:ext cx="4680520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dirty="0"/>
              <a:t>显</a:t>
            </a:r>
            <a:r>
              <a:rPr lang="zh-CN" altLang="en-US" dirty="0" smtClean="0"/>
              <a:t>示最近用户观看过的影片记录</a:t>
            </a:r>
            <a:endParaRPr lang="zh-CN" altLang="en-US" sz="1800" dirty="0"/>
          </a:p>
        </p:txBody>
      </p:sp>
      <p:sp>
        <p:nvSpPr>
          <p:cNvPr id="10" name="矩形 5"/>
          <p:cNvSpPr/>
          <p:nvPr/>
        </p:nvSpPr>
        <p:spPr>
          <a:xfrm>
            <a:off x="6156176" y="2204899"/>
            <a:ext cx="1907579" cy="2808277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6156176" y="5013176"/>
            <a:ext cx="1944216" cy="64633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800" dirty="0" smtClean="0"/>
              <a:t>可以进行继续观看和删除</a:t>
            </a:r>
            <a:endParaRPr lang="zh-CN" alt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390401" y="908720"/>
            <a:ext cx="189547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 dirty="0" smtClean="0"/>
              <a:t>查看预约</a:t>
            </a:r>
            <a:endParaRPr lang="zh-CN" altLang="en-US" b="1" dirty="0"/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377701" y="1265907"/>
            <a:ext cx="82423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/>
              <a:t>:</a:t>
            </a:r>
            <a:r>
              <a:rPr lang="zh-CN" altLang="en-US" dirty="0" smtClean="0"/>
              <a:t>在观影记录里选</a:t>
            </a:r>
            <a:r>
              <a:rPr lang="zh-CN" altLang="en-US" dirty="0"/>
              <a:t>择</a:t>
            </a:r>
            <a:r>
              <a:rPr lang="en-US" altLang="zh-CN" dirty="0" smtClean="0"/>
              <a:t>”</a:t>
            </a:r>
            <a:r>
              <a:rPr lang="zh-CN" altLang="en-US" dirty="0" smtClean="0"/>
              <a:t>查看预约</a:t>
            </a:r>
            <a:r>
              <a:rPr lang="en-US" altLang="zh-CN" dirty="0" smtClean="0"/>
              <a:t>”</a:t>
            </a:r>
            <a:endParaRPr lang="zh-CN" alt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554182" y="1678657"/>
            <a:ext cx="7279736" cy="409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5"/>
          <p:cNvSpPr/>
          <p:nvPr/>
        </p:nvSpPr>
        <p:spPr>
          <a:xfrm>
            <a:off x="1006351" y="2276871"/>
            <a:ext cx="4751387" cy="2819673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矩形 6"/>
          <p:cNvSpPr/>
          <p:nvPr/>
        </p:nvSpPr>
        <p:spPr>
          <a:xfrm>
            <a:off x="5957763" y="2316832"/>
            <a:ext cx="1497013" cy="285908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459538" y="2285082"/>
            <a:ext cx="1504950" cy="3683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广告位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60313" y="5112420"/>
            <a:ext cx="4770438" cy="646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用户预约的节目列表，过期</a:t>
            </a:r>
            <a:r>
              <a:rPr lang="en-US" altLang="zh-CN" sz="1800" dirty="0"/>
              <a:t>3</a:t>
            </a:r>
            <a:r>
              <a:rPr lang="zh-CN" altLang="en-US" sz="1800" dirty="0"/>
              <a:t>天内的可以回看，没有过期的则可以直接跳到该频道。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7059538" y="6016203"/>
            <a:ext cx="2311400" cy="365125"/>
          </a:xfrm>
        </p:spPr>
        <p:txBody>
          <a:bodyPr/>
          <a:lstStyle/>
          <a:p>
            <a:pPr>
              <a:defRPr/>
            </a:pPr>
            <a:fld id="{195E1F16-8CFF-4E3B-9F9C-0F8E396099D6}" type="slidenum">
              <a:rPr lang="zh-CN" altLang="en-US"/>
              <a:pPr>
                <a:defRPr/>
              </a:pPr>
              <a:t>23</a:t>
            </a:fld>
            <a:endParaRPr lang="en-US" altLang="zh-CN"/>
          </a:p>
        </p:txBody>
      </p:sp>
      <p:sp>
        <p:nvSpPr>
          <p:cNvPr id="7" name="TextBox 5"/>
          <p:cNvSpPr txBox="1">
            <a:spLocks noChangeArrowheads="1"/>
          </p:cNvSpPr>
          <p:nvPr/>
        </p:nvSpPr>
        <p:spPr bwMode="auto">
          <a:xfrm>
            <a:off x="768276" y="906041"/>
            <a:ext cx="18954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/>
              <a:t>搜索</a:t>
            </a: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755576" y="1263228"/>
            <a:ext cx="8242300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/>
              <a:t>触发条件</a:t>
            </a:r>
            <a:r>
              <a:rPr lang="en-US" altLang="zh-CN"/>
              <a:t>:</a:t>
            </a:r>
            <a:r>
              <a:rPr lang="zh-CN" altLang="en-US"/>
              <a:t>在门户首页选择</a:t>
            </a:r>
            <a:r>
              <a:rPr lang="en-US" altLang="zh-CN"/>
              <a:t>”</a:t>
            </a:r>
            <a:r>
              <a:rPr lang="zh-CN" altLang="en-US"/>
              <a:t>搜索</a:t>
            </a:r>
            <a:r>
              <a:rPr lang="en-US" altLang="zh-CN"/>
              <a:t>”</a:t>
            </a:r>
            <a:endParaRPr lang="zh-CN" altLang="en-US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931788" y="1676273"/>
            <a:ext cx="7278688" cy="4096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矩形 6"/>
          <p:cNvSpPr/>
          <p:nvPr/>
        </p:nvSpPr>
        <p:spPr>
          <a:xfrm>
            <a:off x="1219126" y="2799928"/>
            <a:ext cx="3617912" cy="2266950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矩形 7"/>
          <p:cNvSpPr/>
          <p:nvPr/>
        </p:nvSpPr>
        <p:spPr>
          <a:xfrm>
            <a:off x="5221213" y="2382416"/>
            <a:ext cx="2532063" cy="2724150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矩形 8"/>
          <p:cNvSpPr/>
          <p:nvPr/>
        </p:nvSpPr>
        <p:spPr>
          <a:xfrm>
            <a:off x="1225476" y="2250653"/>
            <a:ext cx="3617912" cy="444500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219126" y="1863303"/>
            <a:ext cx="3605212" cy="36988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搜索输入框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39763" y="5076403"/>
            <a:ext cx="3603625" cy="6477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搜索关键字分两种</a:t>
            </a:r>
            <a:r>
              <a:rPr lang="en-US" altLang="zh-CN" sz="1800" dirty="0"/>
              <a:t>:1、</a:t>
            </a:r>
            <a:r>
              <a:rPr lang="zh-CN" altLang="en-US" sz="1800" dirty="0"/>
              <a:t>当前节目相关的关键字  </a:t>
            </a:r>
            <a:r>
              <a:rPr lang="en-US" altLang="zh-CN" sz="1800" dirty="0"/>
              <a:t>2、</a:t>
            </a:r>
            <a:r>
              <a:rPr lang="zh-CN" altLang="en-US" sz="1800" dirty="0"/>
              <a:t>当下热门的关键字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208513" y="5109741"/>
            <a:ext cx="2530475" cy="646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推荐一些和当前影片相关的影片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200025" y="116632"/>
            <a:ext cx="8915400" cy="601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我们创造了什么新价值</a:t>
            </a:r>
          </a:p>
        </p:txBody>
      </p:sp>
      <p:sp>
        <p:nvSpPr>
          <p:cNvPr id="6" name="灯片编号占位符 3"/>
          <p:cNvSpPr txBox="1">
            <a:spLocks noGrp="1" noChangeArrowheads="1"/>
          </p:cNvSpPr>
          <p:nvPr/>
        </p:nvSpPr>
        <p:spPr bwMode="auto">
          <a:xfrm>
            <a:off x="7099300" y="6470650"/>
            <a:ext cx="23114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r"/>
            <a:fld id="{E2B23EB1-EEFE-4B28-90D4-0213A3AB9D0C}" type="slidenum">
              <a:rPr lang="zh-CN" altLang="en-US" sz="1200">
                <a:latin typeface="微软雅黑" pitchFamily="34" charset="-122"/>
              </a:rPr>
              <a:pPr algn="r"/>
              <a:t>24</a:t>
            </a:fld>
            <a:endParaRPr lang="en-US" altLang="zh-CN" sz="1200">
              <a:latin typeface="微软雅黑" pitchFamily="34" charset="-122"/>
            </a:endParaRP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 rot="10800000" flipV="1">
            <a:off x="914400" y="1533500"/>
            <a:ext cx="533400" cy="3695700"/>
          </a:xfrm>
          <a:custGeom>
            <a:avLst/>
            <a:gdLst>
              <a:gd name="T0" fmla="*/ 0 w 305"/>
              <a:gd name="T1" fmla="*/ 0 h 1036"/>
              <a:gd name="T2" fmla="*/ 2147483647 w 305"/>
              <a:gd name="T3" fmla="*/ 0 h 1036"/>
              <a:gd name="T4" fmla="*/ 2147483647 w 305"/>
              <a:gd name="T5" fmla="*/ 2147483647 h 1036"/>
              <a:gd name="T6" fmla="*/ 2147483647 w 305"/>
              <a:gd name="T7" fmla="*/ 2147483647 h 1036"/>
              <a:gd name="T8" fmla="*/ 0 w 305"/>
              <a:gd name="T9" fmla="*/ 2147483647 h 103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05"/>
              <a:gd name="T16" fmla="*/ 0 h 1036"/>
              <a:gd name="T17" fmla="*/ 305 w 305"/>
              <a:gd name="T18" fmla="*/ 1036 h 10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05" h="1036">
                <a:moveTo>
                  <a:pt x="0" y="0"/>
                </a:moveTo>
                <a:lnTo>
                  <a:pt x="157" y="0"/>
                </a:lnTo>
                <a:lnTo>
                  <a:pt x="305" y="522"/>
                </a:lnTo>
                <a:lnTo>
                  <a:pt x="157" y="1036"/>
                </a:lnTo>
                <a:lnTo>
                  <a:pt x="0" y="1036"/>
                </a:lnTo>
              </a:path>
            </a:pathLst>
          </a:custGeom>
          <a:noFill/>
          <a:ln w="31750" cmpd="sng">
            <a:solidFill>
              <a:srgbClr val="D55E12"/>
            </a:solidFill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endParaRPr lang="zh-CN" altLang="en-US"/>
          </a:p>
        </p:txBody>
      </p:sp>
      <p:sp>
        <p:nvSpPr>
          <p:cNvPr id="8" name="AutoShape 17"/>
          <p:cNvSpPr>
            <a:spLocks noChangeArrowheads="1"/>
          </p:cNvSpPr>
          <p:nvPr/>
        </p:nvSpPr>
        <p:spPr bwMode="auto">
          <a:xfrm>
            <a:off x="1524000" y="1857375"/>
            <a:ext cx="7772400" cy="457200"/>
          </a:xfrm>
          <a:prstGeom prst="roundRect">
            <a:avLst>
              <a:gd name="adj" fmla="val 2060"/>
            </a:avLst>
          </a:prstGeom>
          <a:solidFill>
            <a:srgbClr val="808000">
              <a:alpha val="12941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9" name="Text Box 18"/>
          <p:cNvSpPr txBox="1">
            <a:spLocks noChangeArrowheads="1"/>
          </p:cNvSpPr>
          <p:nvPr/>
        </p:nvSpPr>
        <p:spPr bwMode="auto">
          <a:xfrm>
            <a:off x="1524000" y="1933575"/>
            <a:ext cx="4800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400">
                <a:latin typeface="Century Gothic" pitchFamily="34" charset="0"/>
              </a:rPr>
              <a:t>1. </a:t>
            </a:r>
            <a:r>
              <a:rPr lang="zh-CN" altLang="en-US" sz="1400">
                <a:latin typeface="Century Gothic" pitchFamily="34" charset="0"/>
              </a:rPr>
              <a:t>内容为核心的引导路线，决定了它是一个可运营的平台。</a:t>
            </a:r>
          </a:p>
        </p:txBody>
      </p:sp>
      <p:sp>
        <p:nvSpPr>
          <p:cNvPr id="10" name="AutoShape 19"/>
          <p:cNvSpPr>
            <a:spLocks noChangeArrowheads="1"/>
          </p:cNvSpPr>
          <p:nvPr/>
        </p:nvSpPr>
        <p:spPr bwMode="auto">
          <a:xfrm>
            <a:off x="1524000" y="2390775"/>
            <a:ext cx="7772400" cy="457200"/>
          </a:xfrm>
          <a:prstGeom prst="roundRect">
            <a:avLst>
              <a:gd name="adj" fmla="val 2060"/>
            </a:avLst>
          </a:prstGeom>
          <a:solidFill>
            <a:srgbClr val="808000">
              <a:alpha val="12941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11" name="Text Box 20"/>
          <p:cNvSpPr txBox="1">
            <a:spLocks noChangeArrowheads="1"/>
          </p:cNvSpPr>
          <p:nvPr/>
        </p:nvSpPr>
        <p:spPr bwMode="auto">
          <a:xfrm>
            <a:off x="1524000" y="2466975"/>
            <a:ext cx="63627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400">
                <a:latin typeface="Century Gothic" pitchFamily="34" charset="0"/>
              </a:rPr>
              <a:t>2. </a:t>
            </a:r>
            <a:r>
              <a:rPr lang="zh-CN" altLang="en-US" sz="1400">
                <a:latin typeface="Century Gothic" pitchFamily="34" charset="0"/>
              </a:rPr>
              <a:t>用户的收视行为与内容碰撞在一块，立刻成为可定向的广告运营平台。</a:t>
            </a:r>
          </a:p>
        </p:txBody>
      </p:sp>
      <p:sp>
        <p:nvSpPr>
          <p:cNvPr id="12" name="AutoShape 21"/>
          <p:cNvSpPr>
            <a:spLocks noChangeArrowheads="1"/>
          </p:cNvSpPr>
          <p:nvPr/>
        </p:nvSpPr>
        <p:spPr bwMode="auto">
          <a:xfrm>
            <a:off x="1524000" y="2924175"/>
            <a:ext cx="7772400" cy="457200"/>
          </a:xfrm>
          <a:prstGeom prst="roundRect">
            <a:avLst>
              <a:gd name="adj" fmla="val 2060"/>
            </a:avLst>
          </a:prstGeom>
          <a:solidFill>
            <a:srgbClr val="808000">
              <a:alpha val="12941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13" name="Text Box 22"/>
          <p:cNvSpPr txBox="1">
            <a:spLocks noChangeArrowheads="1"/>
          </p:cNvSpPr>
          <p:nvPr/>
        </p:nvSpPr>
        <p:spPr bwMode="auto">
          <a:xfrm>
            <a:off x="1524000" y="3000375"/>
            <a:ext cx="76200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400">
                <a:latin typeface="Century Gothic" pitchFamily="34" charset="0"/>
              </a:rPr>
              <a:t>3. </a:t>
            </a:r>
            <a:r>
              <a:rPr lang="zh-CN" altLang="en-US" sz="1400">
                <a:latin typeface="Century Gothic" pitchFamily="34" charset="0"/>
              </a:rPr>
              <a:t>可操纵收视率结果的平台，对广告主或电视台来说更具话语权和吸引力。</a:t>
            </a:r>
          </a:p>
        </p:txBody>
      </p:sp>
      <p:sp>
        <p:nvSpPr>
          <p:cNvPr id="14" name="AutoShape 23"/>
          <p:cNvSpPr>
            <a:spLocks noChangeArrowheads="1"/>
          </p:cNvSpPr>
          <p:nvPr/>
        </p:nvSpPr>
        <p:spPr bwMode="auto">
          <a:xfrm>
            <a:off x="1524000" y="3457575"/>
            <a:ext cx="7772400" cy="457200"/>
          </a:xfrm>
          <a:prstGeom prst="roundRect">
            <a:avLst>
              <a:gd name="adj" fmla="val 2060"/>
            </a:avLst>
          </a:prstGeom>
          <a:solidFill>
            <a:srgbClr val="808000">
              <a:alpha val="12941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15" name="Text Box 24"/>
          <p:cNvSpPr txBox="1">
            <a:spLocks noChangeArrowheads="1"/>
          </p:cNvSpPr>
          <p:nvPr/>
        </p:nvSpPr>
        <p:spPr bwMode="auto">
          <a:xfrm>
            <a:off x="1524000" y="3533775"/>
            <a:ext cx="7620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400">
                <a:latin typeface="Century Gothic" pitchFamily="34" charset="0"/>
              </a:rPr>
              <a:t>4. </a:t>
            </a:r>
            <a:r>
              <a:rPr lang="zh-CN" altLang="en-US" sz="1400">
                <a:latin typeface="Century Gothic" pitchFamily="34" charset="0"/>
              </a:rPr>
              <a:t>用户真正停留时间最长的界面，更具备挖掘价值。</a:t>
            </a:r>
          </a:p>
        </p:txBody>
      </p:sp>
      <p:sp>
        <p:nvSpPr>
          <p:cNvPr id="16" name="AutoShape 25"/>
          <p:cNvSpPr>
            <a:spLocks noChangeArrowheads="1"/>
          </p:cNvSpPr>
          <p:nvPr/>
        </p:nvSpPr>
        <p:spPr bwMode="auto">
          <a:xfrm>
            <a:off x="1524000" y="3990975"/>
            <a:ext cx="7772400" cy="457200"/>
          </a:xfrm>
          <a:prstGeom prst="roundRect">
            <a:avLst>
              <a:gd name="adj" fmla="val 2060"/>
            </a:avLst>
          </a:prstGeom>
          <a:solidFill>
            <a:srgbClr val="808000">
              <a:alpha val="12941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17" name="Text Box 26"/>
          <p:cNvSpPr txBox="1">
            <a:spLocks noChangeArrowheads="1"/>
          </p:cNvSpPr>
          <p:nvPr/>
        </p:nvSpPr>
        <p:spPr bwMode="auto">
          <a:xfrm>
            <a:off x="1524000" y="4067175"/>
            <a:ext cx="7620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400" dirty="0">
                <a:latin typeface="Century Gothic" pitchFamily="34" charset="0"/>
              </a:rPr>
              <a:t>5. </a:t>
            </a:r>
            <a:r>
              <a:rPr lang="zh-CN" altLang="en-US" sz="1400" dirty="0">
                <a:latin typeface="Century Gothic" pitchFamily="34" charset="0"/>
              </a:rPr>
              <a:t>智</a:t>
            </a:r>
            <a:r>
              <a:rPr lang="zh-CN" altLang="en-US" sz="1400" dirty="0" smtClean="0">
                <a:latin typeface="Century Gothic" pitchFamily="34" charset="0"/>
              </a:rPr>
              <a:t>能导航的</a:t>
            </a:r>
            <a:r>
              <a:rPr lang="zh-CN" altLang="en-US" sz="1400" dirty="0">
                <a:latin typeface="Century Gothic" pitchFamily="34" charset="0"/>
              </a:rPr>
              <a:t>口子，将从这里进入。</a:t>
            </a:r>
          </a:p>
        </p:txBody>
      </p:sp>
      <p:sp>
        <p:nvSpPr>
          <p:cNvPr id="18" name="AutoShape 27"/>
          <p:cNvSpPr>
            <a:spLocks noChangeArrowheads="1"/>
          </p:cNvSpPr>
          <p:nvPr/>
        </p:nvSpPr>
        <p:spPr bwMode="auto">
          <a:xfrm>
            <a:off x="1524000" y="4524375"/>
            <a:ext cx="7772400" cy="457200"/>
          </a:xfrm>
          <a:prstGeom prst="roundRect">
            <a:avLst>
              <a:gd name="adj" fmla="val 2060"/>
            </a:avLst>
          </a:prstGeom>
          <a:solidFill>
            <a:srgbClr val="808000">
              <a:alpha val="12941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19" name="Text Box 29"/>
          <p:cNvSpPr txBox="1">
            <a:spLocks noChangeArrowheads="1"/>
          </p:cNvSpPr>
          <p:nvPr/>
        </p:nvSpPr>
        <p:spPr bwMode="auto">
          <a:xfrm>
            <a:off x="1524000" y="4600575"/>
            <a:ext cx="7620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400" dirty="0">
                <a:latin typeface="Century Gothic" pitchFamily="34" charset="0"/>
              </a:rPr>
              <a:t>6. </a:t>
            </a:r>
            <a:r>
              <a:rPr lang="zh-CN" altLang="en-US" sz="1400" dirty="0">
                <a:latin typeface="Century Gothic" pitchFamily="34" charset="0"/>
              </a:rPr>
              <a:t>每一次轻触遥控器，都可能产生不一样的惊</a:t>
            </a:r>
            <a:r>
              <a:rPr lang="zh-CN" altLang="en-US" sz="1400" dirty="0" smtClean="0">
                <a:latin typeface="Century Gothic" pitchFamily="34" charset="0"/>
              </a:rPr>
              <a:t>喜。</a:t>
            </a:r>
            <a:endParaRPr lang="zh-CN" altLang="en-US" sz="1400" dirty="0">
              <a:latin typeface="Century Gothic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sp>
        <p:nvSpPr>
          <p:cNvPr id="6" name="Rectangle 5"/>
          <p:cNvSpPr/>
          <p:nvPr/>
        </p:nvSpPr>
        <p:spPr>
          <a:xfrm>
            <a:off x="2565523" y="2967335"/>
            <a:ext cx="40129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100" dirty="0" smtClean="0">
                <a:ln w="18000">
                  <a:solidFill>
                    <a:schemeClr val="accent1">
                      <a:satMod val="200000"/>
                      <a:tint val="72000"/>
                    </a:schemeClr>
                  </a:solidFill>
                  <a:prstDash val="solid"/>
                </a:ln>
                <a:solidFill>
                  <a:schemeClr val="accent1">
                    <a:satMod val="280000"/>
                    <a:tint val="100000"/>
                    <a:alpha val="5700"/>
                  </a:schemeClr>
                </a:solidFill>
                <a:effectLst>
                  <a:outerShdw blurRad="25000" dist="20000" dir="16020000" algn="tl">
                    <a:schemeClr val="accent1">
                      <a:satMod val="200000"/>
                      <a:shade val="1000"/>
                      <a:alpha val="60000"/>
                    </a:schemeClr>
                  </a:outerShdw>
                </a:effectLst>
              </a:rPr>
              <a:t>T	hank   You !</a:t>
            </a:r>
            <a:endParaRPr lang="en-US" altLang="zh-CN" sz="5400" b="1" cap="none" spc="100" dirty="0">
              <a:ln w="18000">
                <a:solidFill>
                  <a:schemeClr val="accent1">
                    <a:satMod val="200000"/>
                    <a:tint val="72000"/>
                  </a:schemeClr>
                </a:solidFill>
                <a:prstDash val="solid"/>
              </a:ln>
              <a:solidFill>
                <a:schemeClr val="accent1">
                  <a:satMod val="280000"/>
                  <a:tint val="100000"/>
                  <a:alpha val="5700"/>
                </a:schemeClr>
              </a:solidFill>
              <a:effectLst>
                <a:outerShdw blurRad="25000" dist="20000" dir="16020000" algn="tl">
                  <a:schemeClr val="accent1">
                    <a:satMod val="200000"/>
                    <a:shade val="1000"/>
                    <a:alpha val="6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idx="4294967295"/>
          </p:nvPr>
        </p:nvSpPr>
        <p:spPr>
          <a:xfrm>
            <a:off x="200025" y="198438"/>
            <a:ext cx="8915400" cy="601662"/>
          </a:xfrm>
        </p:spPr>
        <p:txBody>
          <a:bodyPr>
            <a:normAutofit/>
          </a:bodyPr>
          <a:lstStyle/>
          <a:p>
            <a:r>
              <a:rPr lang="zh-CN" sz="2800" dirty="0" smtClean="0">
                <a:latin typeface="微软雅黑" pitchFamily="34" charset="-122"/>
                <a:ea typeface="微软雅黑" pitchFamily="34" charset="-122"/>
              </a:rPr>
              <a:t>体验度与便利性的抉择</a:t>
            </a:r>
          </a:p>
        </p:txBody>
      </p:sp>
      <p:sp>
        <p:nvSpPr>
          <p:cNvPr id="5" name="Rectangle 31"/>
          <p:cNvSpPr>
            <a:spLocks noChangeArrowheads="1"/>
          </p:cNvSpPr>
          <p:nvPr/>
        </p:nvSpPr>
        <p:spPr bwMode="auto">
          <a:xfrm>
            <a:off x="3911600" y="3648075"/>
            <a:ext cx="2286000" cy="2057400"/>
          </a:xfrm>
          <a:prstGeom prst="rect">
            <a:avLst/>
          </a:prstGeom>
          <a:solidFill>
            <a:srgbClr val="FFC000"/>
          </a:solidFill>
          <a:ln w="9525">
            <a:solidFill>
              <a:srgbClr val="D55E1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" name="Rectangle 30"/>
          <p:cNvSpPr>
            <a:spLocks noChangeArrowheads="1"/>
          </p:cNvSpPr>
          <p:nvPr/>
        </p:nvSpPr>
        <p:spPr bwMode="auto">
          <a:xfrm>
            <a:off x="1612900" y="1666875"/>
            <a:ext cx="2286000" cy="1981200"/>
          </a:xfrm>
          <a:prstGeom prst="rect">
            <a:avLst/>
          </a:prstGeom>
          <a:solidFill>
            <a:srgbClr val="FFC000"/>
          </a:solidFill>
          <a:ln w="9525">
            <a:solidFill>
              <a:srgbClr val="D55E1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" name="Line 4"/>
          <p:cNvSpPr>
            <a:spLocks noChangeShapeType="1"/>
          </p:cNvSpPr>
          <p:nvPr/>
        </p:nvSpPr>
        <p:spPr bwMode="auto">
          <a:xfrm flipV="1">
            <a:off x="1606550" y="1133475"/>
            <a:ext cx="0" cy="4598988"/>
          </a:xfrm>
          <a:prstGeom prst="line">
            <a:avLst/>
          </a:prstGeom>
          <a:noFill/>
          <a:ln w="47625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Line 5"/>
          <p:cNvSpPr>
            <a:spLocks noChangeShapeType="1"/>
          </p:cNvSpPr>
          <p:nvPr/>
        </p:nvSpPr>
        <p:spPr bwMode="auto">
          <a:xfrm>
            <a:off x="1606550" y="5732463"/>
            <a:ext cx="5538788" cy="0"/>
          </a:xfrm>
          <a:prstGeom prst="line">
            <a:avLst/>
          </a:prstGeom>
          <a:noFill/>
          <a:ln w="47625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>
            <a:off x="1606550" y="1655763"/>
            <a:ext cx="4598988" cy="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1606550" y="3641725"/>
            <a:ext cx="4598988" cy="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 flipV="1">
            <a:off x="6205538" y="1655763"/>
            <a:ext cx="0" cy="407670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 flipV="1">
            <a:off x="3905250" y="1655763"/>
            <a:ext cx="0" cy="407670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746125" y="1133475"/>
            <a:ext cx="146367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体验度</a:t>
            </a:r>
          </a:p>
        </p:txBody>
      </p:sp>
      <p:sp>
        <p:nvSpPr>
          <p:cNvPr id="14" name="Text Box 11"/>
          <p:cNvSpPr txBox="1">
            <a:spLocks noChangeArrowheads="1"/>
          </p:cNvSpPr>
          <p:nvPr/>
        </p:nvSpPr>
        <p:spPr bwMode="auto">
          <a:xfrm>
            <a:off x="6308725" y="5837238"/>
            <a:ext cx="146367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便利性</a:t>
            </a:r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666750" y="2492375"/>
            <a:ext cx="835025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HIGH</a:t>
            </a:r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666750" y="4373563"/>
            <a:ext cx="83502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LOW</a:t>
            </a:r>
          </a:p>
        </p:txBody>
      </p:sp>
      <p:sp>
        <p:nvSpPr>
          <p:cNvPr id="17" name="Text Box 14"/>
          <p:cNvSpPr txBox="1">
            <a:spLocks noChangeArrowheads="1"/>
          </p:cNvSpPr>
          <p:nvPr/>
        </p:nvSpPr>
        <p:spPr bwMode="auto">
          <a:xfrm>
            <a:off x="2338388" y="5878513"/>
            <a:ext cx="836612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LOW</a:t>
            </a:r>
          </a:p>
        </p:txBody>
      </p:sp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4532313" y="5878513"/>
            <a:ext cx="836612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HIGH</a:t>
            </a:r>
          </a:p>
        </p:txBody>
      </p:sp>
      <p:sp>
        <p:nvSpPr>
          <p:cNvPr id="19" name="Oval 17"/>
          <p:cNvSpPr>
            <a:spLocks noChangeArrowheads="1"/>
          </p:cNvSpPr>
          <p:nvPr/>
        </p:nvSpPr>
        <p:spPr bwMode="auto">
          <a:xfrm>
            <a:off x="1920875" y="2074863"/>
            <a:ext cx="207963" cy="207962"/>
          </a:xfrm>
          <a:prstGeom prst="ellipse">
            <a:avLst/>
          </a:prstGeom>
          <a:solidFill>
            <a:srgbClr val="D55E12"/>
          </a:solidFill>
          <a:ln w="9525">
            <a:solidFill>
              <a:srgbClr val="D55E12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" name="Oval 18"/>
          <p:cNvSpPr>
            <a:spLocks noChangeArrowheads="1"/>
          </p:cNvSpPr>
          <p:nvPr/>
        </p:nvSpPr>
        <p:spPr bwMode="auto">
          <a:xfrm>
            <a:off x="2971800" y="4125913"/>
            <a:ext cx="209550" cy="207962"/>
          </a:xfrm>
          <a:prstGeom prst="ellipse">
            <a:avLst/>
          </a:prstGeom>
          <a:solidFill>
            <a:srgbClr val="D55E12"/>
          </a:solidFill>
          <a:ln w="9525">
            <a:solidFill>
              <a:srgbClr val="D55E12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" name="Oval 19"/>
          <p:cNvSpPr>
            <a:spLocks noChangeArrowheads="1"/>
          </p:cNvSpPr>
          <p:nvPr/>
        </p:nvSpPr>
        <p:spPr bwMode="auto">
          <a:xfrm>
            <a:off x="5891213" y="5314950"/>
            <a:ext cx="209550" cy="209550"/>
          </a:xfrm>
          <a:prstGeom prst="ellipse">
            <a:avLst/>
          </a:prstGeom>
          <a:solidFill>
            <a:srgbClr val="D55E12"/>
          </a:solidFill>
          <a:ln w="9525">
            <a:solidFill>
              <a:srgbClr val="D55E12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2" name="Oval 20"/>
          <p:cNvSpPr>
            <a:spLocks noChangeArrowheads="1"/>
          </p:cNvSpPr>
          <p:nvPr/>
        </p:nvSpPr>
        <p:spPr bwMode="auto">
          <a:xfrm>
            <a:off x="4427538" y="4583113"/>
            <a:ext cx="209550" cy="209550"/>
          </a:xfrm>
          <a:prstGeom prst="ellipse">
            <a:avLst/>
          </a:prstGeom>
          <a:solidFill>
            <a:srgbClr val="D55E12"/>
          </a:solidFill>
          <a:ln w="9525">
            <a:solidFill>
              <a:srgbClr val="D55E12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" name="Text Box 21"/>
          <p:cNvSpPr txBox="1">
            <a:spLocks noChangeArrowheads="1"/>
          </p:cNvSpPr>
          <p:nvPr/>
        </p:nvSpPr>
        <p:spPr bwMode="auto">
          <a:xfrm>
            <a:off x="6587832" y="2809875"/>
            <a:ext cx="2514600" cy="1189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200" dirty="0">
                <a:latin typeface="Century Gothic" pitchFamily="34" charset="0"/>
              </a:rPr>
              <a:t> </a:t>
            </a:r>
            <a:r>
              <a:rPr lang="zh-CN" altLang="en-US" sz="1200" dirty="0">
                <a:latin typeface="Century Gothic" pitchFamily="34" charset="0"/>
              </a:rPr>
              <a:t>胜出的往往是那些拥有高体验度或者高便利性的产品；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zh-CN" altLang="en-US" sz="1200" dirty="0">
                <a:latin typeface="Century Gothic" pitchFamily="34" charset="0"/>
              </a:rPr>
              <a:t> 两者兼得是一种幻想；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zh-CN" altLang="en-US" sz="1200" dirty="0">
                <a:latin typeface="Century Gothic" pitchFamily="34" charset="0"/>
              </a:rPr>
              <a:t> 在两方面均不突出的，将陷入体验度误区而遭到无情淘汰；</a:t>
            </a:r>
          </a:p>
        </p:txBody>
      </p:sp>
      <p:sp>
        <p:nvSpPr>
          <p:cNvPr id="25" name="Text Box 23"/>
          <p:cNvSpPr txBox="1">
            <a:spLocks noChangeArrowheads="1"/>
          </p:cNvSpPr>
          <p:nvPr/>
        </p:nvSpPr>
        <p:spPr bwMode="auto">
          <a:xfrm>
            <a:off x="6732240" y="2348880"/>
            <a:ext cx="1879600" cy="274637"/>
          </a:xfrm>
          <a:prstGeom prst="rect">
            <a:avLst/>
          </a:prstGeom>
          <a:solidFill>
            <a:srgbClr val="FFC000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TIPS</a:t>
            </a:r>
            <a:endParaRPr lang="zh-CN" altLang="en-US" sz="1200"/>
          </a:p>
        </p:txBody>
      </p:sp>
      <p:sp>
        <p:nvSpPr>
          <p:cNvPr id="26" name="Text Box 28"/>
          <p:cNvSpPr txBox="1">
            <a:spLocks noChangeArrowheads="1"/>
          </p:cNvSpPr>
          <p:nvPr/>
        </p:nvSpPr>
        <p:spPr bwMode="auto">
          <a:xfrm>
            <a:off x="2438400" y="4486275"/>
            <a:ext cx="838200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黑体" pitchFamily="49" charset="-122"/>
              </a:rPr>
              <a:t>误区</a:t>
            </a:r>
          </a:p>
        </p:txBody>
      </p:sp>
      <p:sp>
        <p:nvSpPr>
          <p:cNvPr id="27" name="Text Box 29"/>
          <p:cNvSpPr txBox="1">
            <a:spLocks noChangeArrowheads="1"/>
          </p:cNvSpPr>
          <p:nvPr/>
        </p:nvSpPr>
        <p:spPr bwMode="auto">
          <a:xfrm>
            <a:off x="4495800" y="2366963"/>
            <a:ext cx="1066800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>
                <a:ea typeface="黑体" pitchFamily="49" charset="-122"/>
              </a:rPr>
              <a:t>幻觉区</a:t>
            </a:r>
          </a:p>
        </p:txBody>
      </p:sp>
      <p:sp>
        <p:nvSpPr>
          <p:cNvPr id="28" name="Line 32"/>
          <p:cNvSpPr>
            <a:spLocks noChangeShapeType="1"/>
          </p:cNvSpPr>
          <p:nvPr/>
        </p:nvSpPr>
        <p:spPr bwMode="auto">
          <a:xfrm flipV="1">
            <a:off x="2057400" y="1362075"/>
            <a:ext cx="457200" cy="762000"/>
          </a:xfrm>
          <a:prstGeom prst="line">
            <a:avLst/>
          </a:prstGeom>
          <a:noFill/>
          <a:ln w="9525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" name="Text Box 33"/>
          <p:cNvSpPr txBox="1">
            <a:spLocks noChangeArrowheads="1"/>
          </p:cNvSpPr>
          <p:nvPr/>
        </p:nvSpPr>
        <p:spPr bwMode="auto">
          <a:xfrm>
            <a:off x="2514600" y="1163638"/>
            <a:ext cx="2514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200">
                <a:latin typeface="Century Gothic" pitchFamily="34" charset="0"/>
              </a:rPr>
              <a:t>高体验度产品，如 </a:t>
            </a:r>
            <a:r>
              <a:rPr lang="en-US" altLang="zh-CN" sz="1200">
                <a:latin typeface="Century Gothic" pitchFamily="34" charset="0"/>
              </a:rPr>
              <a:t>LV</a:t>
            </a:r>
            <a:r>
              <a:rPr lang="zh-CN" altLang="en-US" sz="1200">
                <a:latin typeface="Century Gothic" pitchFamily="34" charset="0"/>
              </a:rPr>
              <a:t>、</a:t>
            </a:r>
            <a:r>
              <a:rPr lang="en-US" altLang="zh-CN" sz="1200">
                <a:latin typeface="Century Gothic" pitchFamily="34" charset="0"/>
              </a:rPr>
              <a:t>GUCCI</a:t>
            </a:r>
            <a:r>
              <a:rPr lang="zh-CN" altLang="en-US" sz="1200">
                <a:latin typeface="Century Gothic" pitchFamily="34" charset="0"/>
              </a:rPr>
              <a:t>等</a:t>
            </a:r>
          </a:p>
        </p:txBody>
      </p:sp>
      <p:sp>
        <p:nvSpPr>
          <p:cNvPr id="30" name="Text Box 34"/>
          <p:cNvSpPr txBox="1">
            <a:spLocks noChangeArrowheads="1"/>
          </p:cNvSpPr>
          <p:nvPr/>
        </p:nvSpPr>
        <p:spPr bwMode="auto">
          <a:xfrm>
            <a:off x="6553200" y="4791075"/>
            <a:ext cx="2514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200" dirty="0">
                <a:latin typeface="Century Gothic" pitchFamily="34" charset="0"/>
              </a:rPr>
              <a:t>高便利性产品，如电子书等</a:t>
            </a:r>
            <a:r>
              <a:rPr lang="en-US" altLang="zh-CN" sz="1200" dirty="0">
                <a:latin typeface="宋体" pitchFamily="2" charset="-122"/>
              </a:rPr>
              <a:t>…</a:t>
            </a:r>
            <a:endParaRPr lang="zh-CN" altLang="en-US" sz="1200" dirty="0">
              <a:latin typeface="Century Gothic" pitchFamily="34" charset="0"/>
            </a:endParaRPr>
          </a:p>
        </p:txBody>
      </p:sp>
      <p:sp>
        <p:nvSpPr>
          <p:cNvPr id="31" name="Line 35"/>
          <p:cNvSpPr>
            <a:spLocks noChangeShapeType="1"/>
          </p:cNvSpPr>
          <p:nvPr/>
        </p:nvSpPr>
        <p:spPr bwMode="auto">
          <a:xfrm flipV="1">
            <a:off x="6019800" y="4943475"/>
            <a:ext cx="533400" cy="457200"/>
          </a:xfrm>
          <a:prstGeom prst="line">
            <a:avLst/>
          </a:prstGeom>
          <a:noFill/>
          <a:ln w="9525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2" name="Text Box 37"/>
          <p:cNvSpPr txBox="1">
            <a:spLocks noChangeArrowheads="1"/>
          </p:cNvSpPr>
          <p:nvPr/>
        </p:nvSpPr>
        <p:spPr bwMode="auto">
          <a:xfrm>
            <a:off x="1752600" y="3724275"/>
            <a:ext cx="2057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200">
                <a:latin typeface="Century Gothic" pitchFamily="34" charset="0"/>
              </a:rPr>
              <a:t>既不便利，体验度也不高的产品</a:t>
            </a:r>
            <a:r>
              <a:rPr lang="en-US" altLang="zh-CN" sz="1200">
                <a:latin typeface="宋体" pitchFamily="2" charset="-122"/>
              </a:rPr>
              <a:t>…</a:t>
            </a:r>
            <a:endParaRPr lang="zh-CN" altLang="en-US" sz="1200">
              <a:latin typeface="Century Gothic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idx="4294967295"/>
          </p:nvPr>
        </p:nvSpPr>
        <p:spPr>
          <a:xfrm>
            <a:off x="1115616" y="163042"/>
            <a:ext cx="8915400" cy="601662"/>
          </a:xfrm>
        </p:spPr>
        <p:txBody>
          <a:bodyPr>
            <a:noAutofit/>
          </a:bodyPr>
          <a:lstStyle/>
          <a:p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体验度与便利性的抉择</a:t>
            </a:r>
            <a:r>
              <a:rPr lang="en-US" altLang="zh-CN" sz="2800" dirty="0" smtClean="0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在影视业更残酷</a:t>
            </a:r>
          </a:p>
        </p:txBody>
      </p:sp>
      <p:sp>
        <p:nvSpPr>
          <p:cNvPr id="5" name="灯片编号占位符 3"/>
          <p:cNvSpPr txBox="1">
            <a:spLocks noGrp="1" noChangeArrowheads="1"/>
          </p:cNvSpPr>
          <p:nvPr/>
        </p:nvSpPr>
        <p:spPr bwMode="auto">
          <a:xfrm>
            <a:off x="7322492" y="6662687"/>
            <a:ext cx="23114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r"/>
            <a:fld id="{492C1FB0-EDBB-4D4A-B640-E7DED278E174}" type="slidenum">
              <a:rPr lang="zh-CN" altLang="en-US" sz="1200">
                <a:latin typeface="微软雅黑" pitchFamily="34" charset="-122"/>
              </a:rPr>
              <a:pPr algn="r"/>
              <a:t>4</a:t>
            </a:fld>
            <a:endParaRPr lang="en-US" altLang="zh-CN" sz="1200">
              <a:latin typeface="微软雅黑" pitchFamily="34" charset="-122"/>
            </a:endParaRPr>
          </a:p>
        </p:txBody>
      </p:sp>
      <p:sp>
        <p:nvSpPr>
          <p:cNvPr id="6" name="Line 3"/>
          <p:cNvSpPr>
            <a:spLocks noChangeShapeType="1"/>
          </p:cNvSpPr>
          <p:nvPr/>
        </p:nvSpPr>
        <p:spPr bwMode="auto">
          <a:xfrm flipV="1">
            <a:off x="2024286" y="1605199"/>
            <a:ext cx="0" cy="4419600"/>
          </a:xfrm>
          <a:prstGeom prst="line">
            <a:avLst/>
          </a:prstGeom>
          <a:noFill/>
          <a:ln w="47625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Line 4"/>
          <p:cNvSpPr>
            <a:spLocks noChangeShapeType="1"/>
          </p:cNvSpPr>
          <p:nvPr/>
        </p:nvSpPr>
        <p:spPr bwMode="auto">
          <a:xfrm>
            <a:off x="2024286" y="6024799"/>
            <a:ext cx="4724400" cy="0"/>
          </a:xfrm>
          <a:prstGeom prst="line">
            <a:avLst/>
          </a:prstGeom>
          <a:noFill/>
          <a:ln w="47625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1186086" y="1528999"/>
            <a:ext cx="1066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体验度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6367686" y="6100999"/>
            <a:ext cx="1066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便利性</a:t>
            </a: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1338486" y="2748199"/>
            <a:ext cx="609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HIGH</a:t>
            </a:r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1338486" y="4500799"/>
            <a:ext cx="609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LOW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091086" y="6131162"/>
            <a:ext cx="609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LOW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5148486" y="6100999"/>
            <a:ext cx="609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HIGH</a:t>
            </a:r>
          </a:p>
        </p:txBody>
      </p:sp>
      <p:sp>
        <p:nvSpPr>
          <p:cNvPr id="14" name="Oval 11"/>
          <p:cNvSpPr>
            <a:spLocks noChangeArrowheads="1"/>
          </p:cNvSpPr>
          <p:nvPr/>
        </p:nvSpPr>
        <p:spPr bwMode="auto">
          <a:xfrm>
            <a:off x="1899592" y="4306837"/>
            <a:ext cx="152400" cy="152400"/>
          </a:xfrm>
          <a:prstGeom prst="ellipse">
            <a:avLst/>
          </a:prstGeom>
          <a:solidFill>
            <a:srgbClr val="D55E12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5" name="Text Box 13"/>
          <p:cNvSpPr txBox="1">
            <a:spLocks noChangeArrowheads="1"/>
          </p:cNvSpPr>
          <p:nvPr/>
        </p:nvSpPr>
        <p:spPr bwMode="auto">
          <a:xfrm>
            <a:off x="2128192" y="4078237"/>
            <a:ext cx="609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影院</a:t>
            </a:r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2813992" y="5602237"/>
            <a:ext cx="609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电视</a:t>
            </a:r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1670992" y="4383037"/>
            <a:ext cx="381000" cy="0"/>
          </a:xfrm>
          <a:prstGeom prst="line">
            <a:avLst/>
          </a:prstGeom>
          <a:noFill/>
          <a:ln w="9525">
            <a:solidFill>
              <a:srgbClr val="CC0066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Line 16"/>
          <p:cNvSpPr>
            <a:spLocks noChangeShapeType="1"/>
          </p:cNvSpPr>
          <p:nvPr/>
        </p:nvSpPr>
        <p:spPr bwMode="auto">
          <a:xfrm>
            <a:off x="2329086" y="4195999"/>
            <a:ext cx="0" cy="182880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" name="Line 17"/>
          <p:cNvSpPr>
            <a:spLocks noChangeShapeType="1"/>
          </p:cNvSpPr>
          <p:nvPr/>
        </p:nvSpPr>
        <p:spPr bwMode="auto">
          <a:xfrm>
            <a:off x="2024286" y="5643799"/>
            <a:ext cx="990600" cy="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" name="Line 18"/>
          <p:cNvSpPr>
            <a:spLocks noChangeShapeType="1"/>
          </p:cNvSpPr>
          <p:nvPr/>
        </p:nvSpPr>
        <p:spPr bwMode="auto">
          <a:xfrm>
            <a:off x="3014886" y="5643799"/>
            <a:ext cx="0" cy="381000"/>
          </a:xfrm>
          <a:prstGeom prst="line">
            <a:avLst/>
          </a:prstGeom>
          <a:noFill/>
          <a:ln w="9525">
            <a:solidFill>
              <a:srgbClr val="CC0066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" name="Text Box 19"/>
          <p:cNvSpPr txBox="1">
            <a:spLocks noChangeArrowheads="1"/>
          </p:cNvSpPr>
          <p:nvPr/>
        </p:nvSpPr>
        <p:spPr bwMode="auto">
          <a:xfrm>
            <a:off x="2204392" y="2692779"/>
            <a:ext cx="2514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200" dirty="0">
                <a:latin typeface="Century Gothic" pitchFamily="34" charset="0"/>
              </a:rPr>
              <a:t> </a:t>
            </a:r>
            <a:r>
              <a:rPr lang="zh-CN" altLang="en-US" sz="1200" dirty="0">
                <a:latin typeface="Century Gothic" pitchFamily="34" charset="0"/>
              </a:rPr>
              <a:t>影院以其较高的观影体验，占据了一定的客户群及市场；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zh-CN" altLang="en-US" sz="1200" dirty="0">
                <a:latin typeface="Century Gothic" pitchFamily="34" charset="0"/>
              </a:rPr>
              <a:t> 但影院资源的稀缺，以及价格的昂贵，也挡住了大部分人群；</a:t>
            </a:r>
          </a:p>
        </p:txBody>
      </p:sp>
      <p:sp>
        <p:nvSpPr>
          <p:cNvPr id="22" name="Text Box 22"/>
          <p:cNvSpPr txBox="1">
            <a:spLocks noChangeArrowheads="1"/>
          </p:cNvSpPr>
          <p:nvPr/>
        </p:nvSpPr>
        <p:spPr bwMode="auto">
          <a:xfrm>
            <a:off x="4414192" y="4394437"/>
            <a:ext cx="25146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200" dirty="0">
                <a:latin typeface="Century Gothic" pitchFamily="34" charset="0"/>
              </a:rPr>
              <a:t> </a:t>
            </a:r>
            <a:r>
              <a:rPr lang="zh-CN" altLang="en-US" sz="1200" dirty="0">
                <a:latin typeface="Century Gothic" pitchFamily="34" charset="0"/>
              </a:rPr>
              <a:t>早期，由于电视机的昂贵以及电视内容的匮乏，并没有使电视在便利性上有多大的提升；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zh-CN" altLang="en-US" sz="1200" dirty="0">
                <a:latin typeface="Century Gothic" pitchFamily="34" charset="0"/>
              </a:rPr>
              <a:t> 同时，电视性能所造成的观影体验较低，也排除了一部分群体；</a:t>
            </a:r>
          </a:p>
          <a:p>
            <a:pPr>
              <a:spcBef>
                <a:spcPct val="50000"/>
              </a:spcBef>
            </a:pPr>
            <a:endParaRPr lang="zh-CN" altLang="en-US" sz="1200" dirty="0">
              <a:latin typeface="Century Gothic" pitchFamily="34" charset="0"/>
            </a:endParaRPr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585392" y="5754637"/>
            <a:ext cx="152400" cy="152400"/>
          </a:xfrm>
          <a:prstGeom prst="ellipse">
            <a:avLst/>
          </a:prstGeom>
          <a:solidFill>
            <a:srgbClr val="D55E12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4" name="Text Box 33"/>
          <p:cNvSpPr txBox="1">
            <a:spLocks noChangeArrowheads="1"/>
          </p:cNvSpPr>
          <p:nvPr/>
        </p:nvSpPr>
        <p:spPr bwMode="auto">
          <a:xfrm>
            <a:off x="5508104" y="2132856"/>
            <a:ext cx="312420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Century Gothic" pitchFamily="34" charset="0"/>
                <a:ea typeface="黑体" pitchFamily="49" charset="-122"/>
              </a:rPr>
              <a:t>早期，影院较电视占据上风</a:t>
            </a:r>
            <a:r>
              <a:rPr lang="en-US" altLang="zh-CN" sz="2800" dirty="0">
                <a:latin typeface="Century Gothic" pitchFamily="34" charset="0"/>
                <a:ea typeface="黑体" pitchFamily="49" charset="-122"/>
              </a:rPr>
              <a:t>…</a:t>
            </a:r>
          </a:p>
        </p:txBody>
      </p:sp>
      <p:sp>
        <p:nvSpPr>
          <p:cNvPr id="25" name="AutoShape 22"/>
          <p:cNvSpPr>
            <a:spLocks noChangeArrowheads="1"/>
          </p:cNvSpPr>
          <p:nvPr/>
        </p:nvSpPr>
        <p:spPr bwMode="auto">
          <a:xfrm>
            <a:off x="2280592" y="2326067"/>
            <a:ext cx="2286000" cy="304800"/>
          </a:xfrm>
          <a:prstGeom prst="roundRect">
            <a:avLst>
              <a:gd name="adj" fmla="val 2060"/>
            </a:avLst>
          </a:pr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26" name="Text Box 21"/>
          <p:cNvSpPr txBox="1">
            <a:spLocks noChangeArrowheads="1"/>
          </p:cNvSpPr>
          <p:nvPr/>
        </p:nvSpPr>
        <p:spPr bwMode="auto">
          <a:xfrm>
            <a:off x="2280592" y="2391261"/>
            <a:ext cx="1879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 dirty="0"/>
              <a:t>TIPS</a:t>
            </a:r>
            <a:endParaRPr lang="zh-CN" altLang="en-US" sz="1200" dirty="0"/>
          </a:p>
        </p:txBody>
      </p:sp>
      <p:sp>
        <p:nvSpPr>
          <p:cNvPr id="27" name="AutoShape 22"/>
          <p:cNvSpPr>
            <a:spLocks noChangeArrowheads="1"/>
          </p:cNvSpPr>
          <p:nvPr/>
        </p:nvSpPr>
        <p:spPr bwMode="auto">
          <a:xfrm>
            <a:off x="4490392" y="4034074"/>
            <a:ext cx="2286000" cy="304800"/>
          </a:xfrm>
          <a:prstGeom prst="roundRect">
            <a:avLst>
              <a:gd name="adj" fmla="val 2060"/>
            </a:avLst>
          </a:pr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28" name="Text Box 24"/>
          <p:cNvSpPr txBox="1">
            <a:spLocks noChangeArrowheads="1"/>
          </p:cNvSpPr>
          <p:nvPr/>
        </p:nvSpPr>
        <p:spPr bwMode="auto">
          <a:xfrm>
            <a:off x="4490392" y="4043599"/>
            <a:ext cx="1879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TIPS</a:t>
            </a:r>
            <a:endParaRPr lang="zh-CN" altLang="en-US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1"/>
          <p:cNvSpPr>
            <a:spLocks noGrp="1"/>
          </p:cNvSpPr>
          <p:nvPr>
            <p:ph type="title" idx="4294967295"/>
          </p:nvPr>
        </p:nvSpPr>
        <p:spPr>
          <a:xfrm>
            <a:off x="200025" y="198438"/>
            <a:ext cx="8915400" cy="601662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                 体验度与便利性的抉择</a:t>
            </a:r>
            <a:r>
              <a:rPr lang="en-US" altLang="zh-CN" sz="2800" dirty="0" smtClean="0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在影视业更残酷 </a:t>
            </a:r>
          </a:p>
        </p:txBody>
      </p:sp>
      <p:sp>
        <p:nvSpPr>
          <p:cNvPr id="33" name="Line 3"/>
          <p:cNvSpPr>
            <a:spLocks noChangeShapeType="1"/>
          </p:cNvSpPr>
          <p:nvPr/>
        </p:nvSpPr>
        <p:spPr bwMode="auto">
          <a:xfrm flipV="1">
            <a:off x="1447800" y="1600200"/>
            <a:ext cx="0" cy="4419600"/>
          </a:xfrm>
          <a:prstGeom prst="line">
            <a:avLst/>
          </a:prstGeom>
          <a:noFill/>
          <a:ln w="47625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" name="Line 4"/>
          <p:cNvSpPr>
            <a:spLocks noChangeShapeType="1"/>
          </p:cNvSpPr>
          <p:nvPr/>
        </p:nvSpPr>
        <p:spPr bwMode="auto">
          <a:xfrm>
            <a:off x="1447800" y="6019800"/>
            <a:ext cx="4724400" cy="0"/>
          </a:xfrm>
          <a:prstGeom prst="line">
            <a:avLst/>
          </a:prstGeom>
          <a:noFill/>
          <a:ln w="47625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" name="Text Box 6"/>
          <p:cNvSpPr txBox="1">
            <a:spLocks noChangeArrowheads="1"/>
          </p:cNvSpPr>
          <p:nvPr/>
        </p:nvSpPr>
        <p:spPr bwMode="auto">
          <a:xfrm>
            <a:off x="5791200" y="6096000"/>
            <a:ext cx="1066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便利性</a:t>
            </a:r>
          </a:p>
        </p:txBody>
      </p:sp>
      <p:sp>
        <p:nvSpPr>
          <p:cNvPr id="36" name="Text Box 7"/>
          <p:cNvSpPr txBox="1">
            <a:spLocks noChangeArrowheads="1"/>
          </p:cNvSpPr>
          <p:nvPr/>
        </p:nvSpPr>
        <p:spPr bwMode="auto">
          <a:xfrm>
            <a:off x="762000" y="2743200"/>
            <a:ext cx="609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HIGH</a:t>
            </a:r>
          </a:p>
        </p:txBody>
      </p:sp>
      <p:sp>
        <p:nvSpPr>
          <p:cNvPr id="37" name="Text Box 8"/>
          <p:cNvSpPr txBox="1">
            <a:spLocks noChangeArrowheads="1"/>
          </p:cNvSpPr>
          <p:nvPr/>
        </p:nvSpPr>
        <p:spPr bwMode="auto">
          <a:xfrm>
            <a:off x="762000" y="4495800"/>
            <a:ext cx="609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LOW</a:t>
            </a:r>
          </a:p>
        </p:txBody>
      </p:sp>
      <p:sp>
        <p:nvSpPr>
          <p:cNvPr id="38" name="Text Box 9"/>
          <p:cNvSpPr txBox="1">
            <a:spLocks noChangeArrowheads="1"/>
          </p:cNvSpPr>
          <p:nvPr/>
        </p:nvSpPr>
        <p:spPr bwMode="auto">
          <a:xfrm>
            <a:off x="2514600" y="6126163"/>
            <a:ext cx="609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LOW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4572000" y="6096000"/>
            <a:ext cx="609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HIGH</a:t>
            </a:r>
          </a:p>
        </p:txBody>
      </p:sp>
      <p:sp>
        <p:nvSpPr>
          <p:cNvPr id="40" name="Oval 11"/>
          <p:cNvSpPr>
            <a:spLocks noChangeArrowheads="1"/>
          </p:cNvSpPr>
          <p:nvPr/>
        </p:nvSpPr>
        <p:spPr bwMode="auto">
          <a:xfrm>
            <a:off x="1676400" y="4114800"/>
            <a:ext cx="152400" cy="152400"/>
          </a:xfrm>
          <a:prstGeom prst="ellipse">
            <a:avLst/>
          </a:prstGeom>
          <a:solidFill>
            <a:srgbClr val="FAC014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1" name="Text Box 12"/>
          <p:cNvSpPr txBox="1">
            <a:spLocks noChangeArrowheads="1"/>
          </p:cNvSpPr>
          <p:nvPr/>
        </p:nvSpPr>
        <p:spPr bwMode="auto">
          <a:xfrm>
            <a:off x="1905000" y="3124200"/>
            <a:ext cx="609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影院</a:t>
            </a:r>
          </a:p>
        </p:txBody>
      </p:sp>
      <p:sp>
        <p:nvSpPr>
          <p:cNvPr id="42" name="Text Box 13"/>
          <p:cNvSpPr txBox="1">
            <a:spLocks noChangeArrowheads="1"/>
          </p:cNvSpPr>
          <p:nvPr/>
        </p:nvSpPr>
        <p:spPr bwMode="auto">
          <a:xfrm>
            <a:off x="3276600" y="4953000"/>
            <a:ext cx="609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电视</a:t>
            </a:r>
          </a:p>
        </p:txBody>
      </p:sp>
      <p:sp>
        <p:nvSpPr>
          <p:cNvPr id="43" name="Line 14"/>
          <p:cNvSpPr>
            <a:spLocks noChangeShapeType="1"/>
          </p:cNvSpPr>
          <p:nvPr/>
        </p:nvSpPr>
        <p:spPr bwMode="auto">
          <a:xfrm>
            <a:off x="1447800" y="3505200"/>
            <a:ext cx="381000" cy="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" name="Line 15"/>
          <p:cNvSpPr>
            <a:spLocks noChangeShapeType="1"/>
          </p:cNvSpPr>
          <p:nvPr/>
        </p:nvSpPr>
        <p:spPr bwMode="auto">
          <a:xfrm>
            <a:off x="1905000" y="3505200"/>
            <a:ext cx="0" cy="2514600"/>
          </a:xfrm>
          <a:prstGeom prst="line">
            <a:avLst/>
          </a:prstGeom>
          <a:noFill/>
          <a:ln w="9525">
            <a:solidFill>
              <a:srgbClr val="CC0066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5" name="Line 16"/>
          <p:cNvSpPr>
            <a:spLocks noChangeShapeType="1"/>
          </p:cNvSpPr>
          <p:nvPr/>
        </p:nvSpPr>
        <p:spPr bwMode="auto">
          <a:xfrm>
            <a:off x="1447800" y="5334000"/>
            <a:ext cx="1752600" cy="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" name="Line 17"/>
          <p:cNvSpPr>
            <a:spLocks noChangeShapeType="1"/>
          </p:cNvSpPr>
          <p:nvPr/>
        </p:nvSpPr>
        <p:spPr bwMode="auto">
          <a:xfrm>
            <a:off x="3276600" y="5334000"/>
            <a:ext cx="0" cy="685800"/>
          </a:xfrm>
          <a:prstGeom prst="line">
            <a:avLst/>
          </a:prstGeom>
          <a:noFill/>
          <a:ln w="9525">
            <a:solidFill>
              <a:srgbClr val="CC0066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Text Box 18"/>
          <p:cNvSpPr txBox="1">
            <a:spLocks noChangeArrowheads="1"/>
          </p:cNvSpPr>
          <p:nvPr/>
        </p:nvSpPr>
        <p:spPr bwMode="auto">
          <a:xfrm>
            <a:off x="2133600" y="2057400"/>
            <a:ext cx="2514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200">
                <a:latin typeface="Century Gothic" pitchFamily="34" charset="0"/>
              </a:rPr>
              <a:t> </a:t>
            </a:r>
            <a:r>
              <a:rPr lang="zh-CN" altLang="en-US" sz="1200">
                <a:latin typeface="Century Gothic" pitchFamily="34" charset="0"/>
              </a:rPr>
              <a:t>影院的装修、光影设备的提升等，大大提高了观影体验；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zh-CN" altLang="en-US" sz="1200">
                <a:latin typeface="Century Gothic" pitchFamily="34" charset="0"/>
              </a:rPr>
              <a:t> 同时，院线数量的增加以及价格的降低，降低了用户进入的门槛；</a:t>
            </a:r>
          </a:p>
        </p:txBody>
      </p:sp>
      <p:sp>
        <p:nvSpPr>
          <p:cNvPr id="48" name="Text Box 21"/>
          <p:cNvSpPr txBox="1">
            <a:spLocks noChangeArrowheads="1"/>
          </p:cNvSpPr>
          <p:nvPr/>
        </p:nvSpPr>
        <p:spPr bwMode="auto">
          <a:xfrm>
            <a:off x="3962400" y="3581400"/>
            <a:ext cx="2514600" cy="221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200">
                <a:latin typeface="Century Gothic" pitchFamily="34" charset="0"/>
              </a:rPr>
              <a:t> </a:t>
            </a:r>
            <a:r>
              <a:rPr lang="zh-CN" altLang="en-US" sz="1200">
                <a:latin typeface="Century Gothic" pitchFamily="34" charset="0"/>
              </a:rPr>
              <a:t>电视机的显像技术日渐发展，从黑白过渡到彩色，从</a:t>
            </a:r>
            <a:r>
              <a:rPr lang="en-US" altLang="zh-CN" sz="1200">
                <a:latin typeface="Century Gothic" pitchFamily="34" charset="0"/>
              </a:rPr>
              <a:t>CRT</a:t>
            </a:r>
            <a:r>
              <a:rPr lang="zh-CN" altLang="en-US" sz="1200">
                <a:latin typeface="Century Gothic" pitchFamily="34" charset="0"/>
              </a:rPr>
              <a:t>过渡到液晶，小屏幕到大屏幕，使观看体验得到了提升；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zh-CN" altLang="en-US" sz="1200">
                <a:latin typeface="Century Gothic" pitchFamily="34" charset="0"/>
              </a:rPr>
              <a:t> 频道越来越多，可看的电视节目内容越来越丰富；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zh-CN" altLang="en-US" sz="1200">
                <a:latin typeface="Century Gothic" pitchFamily="34" charset="0"/>
              </a:rPr>
              <a:t> 录像机、</a:t>
            </a:r>
            <a:r>
              <a:rPr lang="en-US" altLang="zh-CN" sz="1200">
                <a:latin typeface="Century Gothic" pitchFamily="34" charset="0"/>
              </a:rPr>
              <a:t>VCD</a:t>
            </a:r>
            <a:r>
              <a:rPr lang="zh-CN" altLang="en-US" sz="1200">
                <a:latin typeface="Century Gothic" pitchFamily="34" charset="0"/>
              </a:rPr>
              <a:t>、</a:t>
            </a:r>
            <a:r>
              <a:rPr lang="en-US" altLang="zh-CN" sz="1200">
                <a:latin typeface="Century Gothic" pitchFamily="34" charset="0"/>
              </a:rPr>
              <a:t>DVD</a:t>
            </a:r>
            <a:r>
              <a:rPr lang="zh-CN" altLang="en-US" sz="1200">
                <a:latin typeface="Century Gothic" pitchFamily="34" charset="0"/>
              </a:rPr>
              <a:t>的发展，为电视机提供了大量的内容，便利性大为增加；</a:t>
            </a:r>
          </a:p>
          <a:p>
            <a:pPr>
              <a:spcBef>
                <a:spcPct val="50000"/>
              </a:spcBef>
            </a:pPr>
            <a:endParaRPr lang="zh-CN" altLang="en-US" sz="1200">
              <a:latin typeface="Century Gothic" pitchFamily="34" charset="0"/>
            </a:endParaRPr>
          </a:p>
        </p:txBody>
      </p:sp>
      <p:sp>
        <p:nvSpPr>
          <p:cNvPr id="49" name="Oval 24"/>
          <p:cNvSpPr>
            <a:spLocks noChangeArrowheads="1"/>
          </p:cNvSpPr>
          <p:nvPr/>
        </p:nvSpPr>
        <p:spPr bwMode="auto">
          <a:xfrm>
            <a:off x="2362200" y="5562600"/>
            <a:ext cx="152400" cy="152400"/>
          </a:xfrm>
          <a:prstGeom prst="ellipse">
            <a:avLst/>
          </a:prstGeom>
          <a:solidFill>
            <a:srgbClr val="FAC014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" name="Oval 28"/>
          <p:cNvSpPr>
            <a:spLocks noChangeArrowheads="1"/>
          </p:cNvSpPr>
          <p:nvPr/>
        </p:nvSpPr>
        <p:spPr bwMode="auto">
          <a:xfrm>
            <a:off x="1828800" y="3429000"/>
            <a:ext cx="152400" cy="152400"/>
          </a:xfrm>
          <a:prstGeom prst="ellipse">
            <a:avLst/>
          </a:prstGeom>
          <a:solidFill>
            <a:srgbClr val="D55E12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" name="Oval 29"/>
          <p:cNvSpPr>
            <a:spLocks noChangeArrowheads="1"/>
          </p:cNvSpPr>
          <p:nvPr/>
        </p:nvSpPr>
        <p:spPr bwMode="auto">
          <a:xfrm>
            <a:off x="3200400" y="5257800"/>
            <a:ext cx="152400" cy="152400"/>
          </a:xfrm>
          <a:prstGeom prst="ellipse">
            <a:avLst/>
          </a:prstGeom>
          <a:solidFill>
            <a:srgbClr val="D55E12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2" name="Line 30"/>
          <p:cNvSpPr>
            <a:spLocks noChangeShapeType="1"/>
          </p:cNvSpPr>
          <p:nvPr/>
        </p:nvSpPr>
        <p:spPr bwMode="auto">
          <a:xfrm flipV="1">
            <a:off x="1768475" y="3556000"/>
            <a:ext cx="123825" cy="558800"/>
          </a:xfrm>
          <a:prstGeom prst="line">
            <a:avLst/>
          </a:prstGeom>
          <a:noFill/>
          <a:ln w="19050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Line 31"/>
          <p:cNvSpPr>
            <a:spLocks noChangeShapeType="1"/>
          </p:cNvSpPr>
          <p:nvPr/>
        </p:nvSpPr>
        <p:spPr bwMode="auto">
          <a:xfrm flipV="1">
            <a:off x="2527300" y="5359400"/>
            <a:ext cx="685800" cy="254000"/>
          </a:xfrm>
          <a:prstGeom prst="line">
            <a:avLst/>
          </a:prstGeom>
          <a:noFill/>
          <a:ln w="19050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Text Box 32"/>
          <p:cNvSpPr txBox="1">
            <a:spLocks noChangeArrowheads="1"/>
          </p:cNvSpPr>
          <p:nvPr/>
        </p:nvSpPr>
        <p:spPr bwMode="auto">
          <a:xfrm>
            <a:off x="5940152" y="1611957"/>
            <a:ext cx="31242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Century Gothic" pitchFamily="34" charset="0"/>
                <a:ea typeface="黑体" pitchFamily="49" charset="-122"/>
              </a:rPr>
              <a:t>随着便利性的大幅提升，电视开始普及</a:t>
            </a:r>
            <a:r>
              <a:rPr lang="en-US" altLang="zh-CN" sz="2800" dirty="0">
                <a:latin typeface="Century Gothic" pitchFamily="34" charset="0"/>
                <a:ea typeface="黑体" pitchFamily="49" charset="-122"/>
              </a:rPr>
              <a:t>…</a:t>
            </a:r>
          </a:p>
        </p:txBody>
      </p:sp>
      <p:sp>
        <p:nvSpPr>
          <p:cNvPr id="55" name="Text Box 33"/>
          <p:cNvSpPr txBox="1">
            <a:spLocks noChangeArrowheads="1"/>
          </p:cNvSpPr>
          <p:nvPr/>
        </p:nvSpPr>
        <p:spPr bwMode="auto">
          <a:xfrm>
            <a:off x="609600" y="1524000"/>
            <a:ext cx="1066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体验度</a:t>
            </a:r>
          </a:p>
        </p:txBody>
      </p:sp>
      <p:sp>
        <p:nvSpPr>
          <p:cNvPr id="56" name="AutoShape 22"/>
          <p:cNvSpPr>
            <a:spLocks noChangeArrowheads="1"/>
          </p:cNvSpPr>
          <p:nvPr/>
        </p:nvSpPr>
        <p:spPr bwMode="auto">
          <a:xfrm>
            <a:off x="2171700" y="1687513"/>
            <a:ext cx="2286000" cy="304800"/>
          </a:xfrm>
          <a:prstGeom prst="roundRect">
            <a:avLst>
              <a:gd name="adj" fmla="val 2060"/>
            </a:avLst>
          </a:pr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57" name="AutoShape 22"/>
          <p:cNvSpPr>
            <a:spLocks noChangeArrowheads="1"/>
          </p:cNvSpPr>
          <p:nvPr/>
        </p:nvSpPr>
        <p:spPr bwMode="auto">
          <a:xfrm>
            <a:off x="4019550" y="3214688"/>
            <a:ext cx="2286000" cy="304800"/>
          </a:xfrm>
          <a:prstGeom prst="roundRect">
            <a:avLst>
              <a:gd name="adj" fmla="val 2060"/>
            </a:avLst>
          </a:pr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58" name="Text Box 20"/>
          <p:cNvSpPr txBox="1">
            <a:spLocks noChangeArrowheads="1"/>
          </p:cNvSpPr>
          <p:nvPr/>
        </p:nvSpPr>
        <p:spPr bwMode="auto">
          <a:xfrm>
            <a:off x="2209800" y="1706563"/>
            <a:ext cx="1879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TIPS</a:t>
            </a:r>
            <a:endParaRPr lang="zh-CN" altLang="en-US" sz="1200"/>
          </a:p>
        </p:txBody>
      </p:sp>
      <p:sp>
        <p:nvSpPr>
          <p:cNvPr id="59" name="Text Box 23"/>
          <p:cNvSpPr txBox="1">
            <a:spLocks noChangeArrowheads="1"/>
          </p:cNvSpPr>
          <p:nvPr/>
        </p:nvSpPr>
        <p:spPr bwMode="auto">
          <a:xfrm>
            <a:off x="4038600" y="3230563"/>
            <a:ext cx="1879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TIPS</a:t>
            </a:r>
            <a:endParaRPr lang="zh-CN" altLang="en-US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idx="4294967295"/>
          </p:nvPr>
        </p:nvSpPr>
        <p:spPr>
          <a:xfrm>
            <a:off x="200025" y="198438"/>
            <a:ext cx="8915400" cy="601662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                  体验度与便利性的抉择</a:t>
            </a:r>
            <a:r>
              <a:rPr lang="en-US" altLang="zh-CN" sz="2800" dirty="0" smtClean="0"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在影视业更残酷</a:t>
            </a:r>
          </a:p>
        </p:txBody>
      </p:sp>
      <p:sp>
        <p:nvSpPr>
          <p:cNvPr id="5" name="Arc 39"/>
          <p:cNvSpPr>
            <a:spLocks/>
          </p:cNvSpPr>
          <p:nvPr/>
        </p:nvSpPr>
        <p:spPr bwMode="auto">
          <a:xfrm>
            <a:off x="1447800" y="3505200"/>
            <a:ext cx="2514600" cy="2514600"/>
          </a:xfrm>
          <a:custGeom>
            <a:avLst/>
            <a:gdLst>
              <a:gd name="T0" fmla="*/ 0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solidFill>
            <a:srgbClr val="FAC014">
              <a:alpha val="12157"/>
            </a:srgbClr>
          </a:solidFill>
          <a:ln w="9525" cmpd="sng">
            <a:solidFill>
              <a:srgbClr val="D55E12"/>
            </a:solidFill>
            <a:prstDash val="dashDot"/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" name="Line 3"/>
          <p:cNvSpPr>
            <a:spLocks noChangeShapeType="1"/>
          </p:cNvSpPr>
          <p:nvPr/>
        </p:nvSpPr>
        <p:spPr bwMode="auto">
          <a:xfrm flipV="1">
            <a:off x="1447800" y="1600200"/>
            <a:ext cx="0" cy="4419600"/>
          </a:xfrm>
          <a:prstGeom prst="line">
            <a:avLst/>
          </a:prstGeom>
          <a:noFill/>
          <a:ln w="47625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Line 4"/>
          <p:cNvSpPr>
            <a:spLocks noChangeShapeType="1"/>
          </p:cNvSpPr>
          <p:nvPr/>
        </p:nvSpPr>
        <p:spPr bwMode="auto">
          <a:xfrm>
            <a:off x="1447800" y="6019800"/>
            <a:ext cx="4724400" cy="0"/>
          </a:xfrm>
          <a:prstGeom prst="line">
            <a:avLst/>
          </a:prstGeom>
          <a:noFill/>
          <a:ln w="47625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5791200" y="6096000"/>
            <a:ext cx="1066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便利性</a:t>
            </a: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762000" y="2743200"/>
            <a:ext cx="609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HIGH</a:t>
            </a:r>
          </a:p>
        </p:txBody>
      </p:sp>
      <p:sp>
        <p:nvSpPr>
          <p:cNvPr id="10" name="Text Box 8"/>
          <p:cNvSpPr txBox="1">
            <a:spLocks noChangeArrowheads="1"/>
          </p:cNvSpPr>
          <p:nvPr/>
        </p:nvSpPr>
        <p:spPr bwMode="auto">
          <a:xfrm>
            <a:off x="762000" y="4495800"/>
            <a:ext cx="609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LOW</a:t>
            </a:r>
          </a:p>
        </p:txBody>
      </p:sp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2514600" y="6126163"/>
            <a:ext cx="609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LOW</a:t>
            </a:r>
          </a:p>
        </p:txBody>
      </p:sp>
      <p:sp>
        <p:nvSpPr>
          <p:cNvPr id="12" name="Text Box 10"/>
          <p:cNvSpPr txBox="1">
            <a:spLocks noChangeArrowheads="1"/>
          </p:cNvSpPr>
          <p:nvPr/>
        </p:nvSpPr>
        <p:spPr bwMode="auto">
          <a:xfrm>
            <a:off x="4572000" y="6096000"/>
            <a:ext cx="609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HIGH</a:t>
            </a: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1676400" y="4114800"/>
            <a:ext cx="152400" cy="152400"/>
          </a:xfrm>
          <a:prstGeom prst="ellipse">
            <a:avLst/>
          </a:prstGeom>
          <a:solidFill>
            <a:srgbClr val="FAC014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1905000" y="2438400"/>
            <a:ext cx="609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影院</a:t>
            </a:r>
          </a:p>
        </p:txBody>
      </p:sp>
      <p:sp>
        <p:nvSpPr>
          <p:cNvPr id="15" name="Text Box 13"/>
          <p:cNvSpPr txBox="1">
            <a:spLocks noChangeArrowheads="1"/>
          </p:cNvSpPr>
          <p:nvPr/>
        </p:nvSpPr>
        <p:spPr bwMode="auto">
          <a:xfrm>
            <a:off x="3733800" y="4724400"/>
            <a:ext cx="609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电视</a:t>
            </a:r>
          </a:p>
        </p:txBody>
      </p:sp>
      <p:sp>
        <p:nvSpPr>
          <p:cNvPr id="16" name="Line 14"/>
          <p:cNvSpPr>
            <a:spLocks noChangeShapeType="1"/>
          </p:cNvSpPr>
          <p:nvPr/>
        </p:nvSpPr>
        <p:spPr bwMode="auto">
          <a:xfrm>
            <a:off x="1447800" y="2895600"/>
            <a:ext cx="533400" cy="0"/>
          </a:xfrm>
          <a:prstGeom prst="line">
            <a:avLst/>
          </a:prstGeom>
          <a:noFill/>
          <a:ln w="9525">
            <a:solidFill>
              <a:srgbClr val="CC0066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1981200" y="2971800"/>
            <a:ext cx="0" cy="304800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Line 16"/>
          <p:cNvSpPr>
            <a:spLocks noChangeShapeType="1"/>
          </p:cNvSpPr>
          <p:nvPr/>
        </p:nvSpPr>
        <p:spPr bwMode="auto">
          <a:xfrm>
            <a:off x="1447800" y="5334000"/>
            <a:ext cx="1752600" cy="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" name="Line 17"/>
          <p:cNvSpPr>
            <a:spLocks noChangeShapeType="1"/>
          </p:cNvSpPr>
          <p:nvPr/>
        </p:nvSpPr>
        <p:spPr bwMode="auto">
          <a:xfrm>
            <a:off x="3276600" y="5334000"/>
            <a:ext cx="0" cy="685800"/>
          </a:xfrm>
          <a:prstGeom prst="line">
            <a:avLst/>
          </a:prstGeom>
          <a:noFill/>
          <a:ln w="9525">
            <a:solidFill>
              <a:srgbClr val="CC0066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" name="Text Box 18"/>
          <p:cNvSpPr txBox="1">
            <a:spLocks noChangeArrowheads="1"/>
          </p:cNvSpPr>
          <p:nvPr/>
        </p:nvSpPr>
        <p:spPr bwMode="auto">
          <a:xfrm>
            <a:off x="1981200" y="1676400"/>
            <a:ext cx="25146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200" dirty="0">
                <a:latin typeface="Century Gothic" pitchFamily="34" charset="0"/>
              </a:rPr>
              <a:t> </a:t>
            </a:r>
            <a:r>
              <a:rPr lang="zh-CN" altLang="en-US" sz="1200" dirty="0">
                <a:latin typeface="Century Gothic" pitchFamily="34" charset="0"/>
              </a:rPr>
              <a:t>影院越来越豪华，</a:t>
            </a:r>
            <a:r>
              <a:rPr lang="en-US" altLang="zh-CN" sz="1200" dirty="0">
                <a:latin typeface="Century Gothic" pitchFamily="34" charset="0"/>
              </a:rPr>
              <a:t>IMAX</a:t>
            </a:r>
            <a:r>
              <a:rPr lang="zh-CN" altLang="en-US" sz="1200" dirty="0">
                <a:latin typeface="Century Gothic" pitchFamily="34" charset="0"/>
              </a:rPr>
              <a:t>、</a:t>
            </a:r>
            <a:r>
              <a:rPr lang="en-US" altLang="zh-CN" sz="1200" dirty="0">
                <a:latin typeface="Century Gothic" pitchFamily="34" charset="0"/>
              </a:rPr>
              <a:t>3D</a:t>
            </a:r>
            <a:r>
              <a:rPr lang="zh-CN" altLang="en-US" sz="1200" dirty="0">
                <a:latin typeface="Century Gothic" pitchFamily="34" charset="0"/>
              </a:rPr>
              <a:t>等层出不穷，体验越来越极致，但便利性没有大的提升；</a:t>
            </a:r>
          </a:p>
        </p:txBody>
      </p:sp>
      <p:sp>
        <p:nvSpPr>
          <p:cNvPr id="21" name="Text Box 21"/>
          <p:cNvSpPr txBox="1">
            <a:spLocks noChangeArrowheads="1"/>
          </p:cNvSpPr>
          <p:nvPr/>
        </p:nvSpPr>
        <p:spPr bwMode="auto">
          <a:xfrm>
            <a:off x="3567544" y="2743200"/>
            <a:ext cx="25146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200" dirty="0">
                <a:latin typeface="Century Gothic" pitchFamily="34" charset="0"/>
              </a:rPr>
              <a:t> </a:t>
            </a:r>
            <a:r>
              <a:rPr lang="zh-CN" altLang="en-US" sz="1200" dirty="0">
                <a:latin typeface="Century Gothic" pitchFamily="34" charset="0"/>
              </a:rPr>
              <a:t>电视的收看体验已经达到的极致，上升空间越来越小；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zh-CN" altLang="en-US" sz="1200" dirty="0">
                <a:latin typeface="Century Gothic" pitchFamily="34" charset="0"/>
              </a:rPr>
              <a:t> 在电视内容获取的便利性上，虽有</a:t>
            </a:r>
            <a:r>
              <a:rPr lang="en-US" altLang="zh-CN" sz="1200" dirty="0">
                <a:latin typeface="Century Gothic" pitchFamily="34" charset="0"/>
              </a:rPr>
              <a:t>VOD</a:t>
            </a:r>
            <a:r>
              <a:rPr lang="zh-CN" altLang="en-US" sz="1200" dirty="0">
                <a:latin typeface="Century Gothic" pitchFamily="34" charset="0"/>
              </a:rPr>
              <a:t>以及互联网电视等加入，但进展不大；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zh-CN" altLang="en-US" sz="1200" dirty="0">
                <a:latin typeface="Century Gothic" pitchFamily="34" charset="0"/>
              </a:rPr>
              <a:t> 尤其</a:t>
            </a:r>
            <a:r>
              <a:rPr lang="zh-CN" altLang="en-US" sz="1200" dirty="0" smtClean="0">
                <a:latin typeface="Century Gothic" pitchFamily="34" charset="0"/>
              </a:rPr>
              <a:t>是电</a:t>
            </a:r>
            <a:r>
              <a:rPr lang="zh-CN" altLang="en-US" sz="1200" dirty="0">
                <a:latin typeface="Century Gothic" pitchFamily="34" charset="0"/>
              </a:rPr>
              <a:t>视直播，几十年来，便利性上没有长足的进展；</a:t>
            </a:r>
          </a:p>
          <a:p>
            <a:pPr>
              <a:spcBef>
                <a:spcPct val="50000"/>
              </a:spcBef>
            </a:pPr>
            <a:endParaRPr lang="zh-CN" altLang="en-US" sz="1200" dirty="0">
              <a:latin typeface="Century Gothic" pitchFamily="34" charset="0"/>
            </a:endParaRPr>
          </a:p>
        </p:txBody>
      </p:sp>
      <p:sp>
        <p:nvSpPr>
          <p:cNvPr id="22" name="Oval 24"/>
          <p:cNvSpPr>
            <a:spLocks noChangeArrowheads="1"/>
          </p:cNvSpPr>
          <p:nvPr/>
        </p:nvSpPr>
        <p:spPr bwMode="auto">
          <a:xfrm>
            <a:off x="2362200" y="5562600"/>
            <a:ext cx="152400" cy="152400"/>
          </a:xfrm>
          <a:prstGeom prst="ellipse">
            <a:avLst/>
          </a:prstGeom>
          <a:solidFill>
            <a:srgbClr val="FAC014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" name="Oval 25"/>
          <p:cNvSpPr>
            <a:spLocks noChangeArrowheads="1"/>
          </p:cNvSpPr>
          <p:nvPr/>
        </p:nvSpPr>
        <p:spPr bwMode="auto">
          <a:xfrm>
            <a:off x="1828800" y="3429000"/>
            <a:ext cx="152400" cy="152400"/>
          </a:xfrm>
          <a:prstGeom prst="ellipse">
            <a:avLst/>
          </a:prstGeom>
          <a:solidFill>
            <a:srgbClr val="FAC014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4" name="Oval 26"/>
          <p:cNvSpPr>
            <a:spLocks noChangeArrowheads="1"/>
          </p:cNvSpPr>
          <p:nvPr/>
        </p:nvSpPr>
        <p:spPr bwMode="auto">
          <a:xfrm>
            <a:off x="3200400" y="5257800"/>
            <a:ext cx="152400" cy="152400"/>
          </a:xfrm>
          <a:prstGeom prst="ellipse">
            <a:avLst/>
          </a:prstGeom>
          <a:solidFill>
            <a:srgbClr val="FAC014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5" name="Line 27"/>
          <p:cNvSpPr>
            <a:spLocks noChangeShapeType="1"/>
          </p:cNvSpPr>
          <p:nvPr/>
        </p:nvSpPr>
        <p:spPr bwMode="auto">
          <a:xfrm flipV="1">
            <a:off x="1768475" y="3556000"/>
            <a:ext cx="123825" cy="558800"/>
          </a:xfrm>
          <a:prstGeom prst="line">
            <a:avLst/>
          </a:prstGeom>
          <a:noFill/>
          <a:ln w="19050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" name="Line 28"/>
          <p:cNvSpPr>
            <a:spLocks noChangeShapeType="1"/>
          </p:cNvSpPr>
          <p:nvPr/>
        </p:nvSpPr>
        <p:spPr bwMode="auto">
          <a:xfrm flipV="1">
            <a:off x="2527300" y="5359400"/>
            <a:ext cx="685800" cy="254000"/>
          </a:xfrm>
          <a:prstGeom prst="line">
            <a:avLst/>
          </a:prstGeom>
          <a:noFill/>
          <a:ln w="19050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" name="Text Box 29"/>
          <p:cNvSpPr txBox="1">
            <a:spLocks noChangeArrowheads="1"/>
          </p:cNvSpPr>
          <p:nvPr/>
        </p:nvSpPr>
        <p:spPr bwMode="auto">
          <a:xfrm>
            <a:off x="6012160" y="1371600"/>
            <a:ext cx="3131840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Century Gothic" pitchFamily="34" charset="0"/>
                <a:ea typeface="黑体" pitchFamily="49" charset="-122"/>
              </a:rPr>
              <a:t>互联网的发展，使</a:t>
            </a:r>
            <a:r>
              <a:rPr lang="en-US" altLang="zh-CN" sz="2800" dirty="0">
                <a:latin typeface="Century Gothic" pitchFamily="34" charset="0"/>
                <a:ea typeface="黑体" pitchFamily="49" charset="-122"/>
              </a:rPr>
              <a:t>PC</a:t>
            </a:r>
            <a:r>
              <a:rPr lang="zh-CN" altLang="en-US" sz="2800" dirty="0">
                <a:latin typeface="Century Gothic" pitchFamily="34" charset="0"/>
                <a:ea typeface="黑体" pitchFamily="49" charset="-122"/>
              </a:rPr>
              <a:t>等观影设备以其超高的便利性，将电视推入体验度误区</a:t>
            </a:r>
            <a:r>
              <a:rPr lang="en-US" altLang="zh-CN" sz="2800" dirty="0">
                <a:latin typeface="Century Gothic" pitchFamily="34" charset="0"/>
                <a:ea typeface="黑体" pitchFamily="49" charset="-122"/>
              </a:rPr>
              <a:t>…</a:t>
            </a:r>
          </a:p>
        </p:txBody>
      </p:sp>
      <p:sp>
        <p:nvSpPr>
          <p:cNvPr id="28" name="Oval 30"/>
          <p:cNvSpPr>
            <a:spLocks noChangeArrowheads="1"/>
          </p:cNvSpPr>
          <p:nvPr/>
        </p:nvSpPr>
        <p:spPr bwMode="auto">
          <a:xfrm>
            <a:off x="1905000" y="2819400"/>
            <a:ext cx="152400" cy="152400"/>
          </a:xfrm>
          <a:prstGeom prst="ellipse">
            <a:avLst/>
          </a:prstGeom>
          <a:solidFill>
            <a:srgbClr val="D55E12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9" name="Line 31"/>
          <p:cNvSpPr>
            <a:spLocks noChangeShapeType="1"/>
          </p:cNvSpPr>
          <p:nvPr/>
        </p:nvSpPr>
        <p:spPr bwMode="auto">
          <a:xfrm flipV="1">
            <a:off x="1905000" y="2971800"/>
            <a:ext cx="76200" cy="482600"/>
          </a:xfrm>
          <a:prstGeom prst="line">
            <a:avLst/>
          </a:prstGeom>
          <a:noFill/>
          <a:ln w="19050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" name="Oval 32"/>
          <p:cNvSpPr>
            <a:spLocks noChangeArrowheads="1"/>
          </p:cNvSpPr>
          <p:nvPr/>
        </p:nvSpPr>
        <p:spPr bwMode="auto">
          <a:xfrm>
            <a:off x="3429000" y="4953000"/>
            <a:ext cx="152400" cy="152400"/>
          </a:xfrm>
          <a:prstGeom prst="ellipse">
            <a:avLst/>
          </a:prstGeom>
          <a:solidFill>
            <a:srgbClr val="D55E12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" name="Line 33"/>
          <p:cNvSpPr>
            <a:spLocks noChangeShapeType="1"/>
          </p:cNvSpPr>
          <p:nvPr/>
        </p:nvSpPr>
        <p:spPr bwMode="auto">
          <a:xfrm flipV="1">
            <a:off x="3332163" y="5092700"/>
            <a:ext cx="122237" cy="165100"/>
          </a:xfrm>
          <a:prstGeom prst="line">
            <a:avLst/>
          </a:prstGeom>
          <a:noFill/>
          <a:ln w="19050">
            <a:solidFill>
              <a:srgbClr val="D55E1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2" name="Text Box 34"/>
          <p:cNvSpPr txBox="1">
            <a:spLocks noChangeArrowheads="1"/>
          </p:cNvSpPr>
          <p:nvPr/>
        </p:nvSpPr>
        <p:spPr bwMode="auto">
          <a:xfrm>
            <a:off x="609600" y="1524000"/>
            <a:ext cx="1066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/>
              <a:t>体验度</a:t>
            </a:r>
          </a:p>
        </p:txBody>
      </p:sp>
      <p:sp>
        <p:nvSpPr>
          <p:cNvPr id="33" name="Oval 35"/>
          <p:cNvSpPr>
            <a:spLocks noChangeArrowheads="1"/>
          </p:cNvSpPr>
          <p:nvPr/>
        </p:nvSpPr>
        <p:spPr bwMode="auto">
          <a:xfrm>
            <a:off x="5257800" y="5562600"/>
            <a:ext cx="152400" cy="152400"/>
          </a:xfrm>
          <a:prstGeom prst="ellipse">
            <a:avLst/>
          </a:prstGeom>
          <a:solidFill>
            <a:srgbClr val="0000FF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" name="Text Box 36"/>
          <p:cNvSpPr txBox="1">
            <a:spLocks noChangeArrowheads="1"/>
          </p:cNvSpPr>
          <p:nvPr/>
        </p:nvSpPr>
        <p:spPr bwMode="auto">
          <a:xfrm>
            <a:off x="5486400" y="5257800"/>
            <a:ext cx="609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400"/>
              <a:t>PC</a:t>
            </a:r>
            <a:r>
              <a:rPr lang="zh-CN" altLang="en-US" sz="1400"/>
              <a:t>等</a:t>
            </a:r>
          </a:p>
        </p:txBody>
      </p:sp>
      <p:sp>
        <p:nvSpPr>
          <p:cNvPr id="35" name="Line 37"/>
          <p:cNvSpPr>
            <a:spLocks noChangeShapeType="1"/>
          </p:cNvSpPr>
          <p:nvPr/>
        </p:nvSpPr>
        <p:spPr bwMode="auto">
          <a:xfrm>
            <a:off x="1447800" y="5638800"/>
            <a:ext cx="3810000" cy="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" name="Line 38"/>
          <p:cNvSpPr>
            <a:spLocks noChangeShapeType="1"/>
          </p:cNvSpPr>
          <p:nvPr/>
        </p:nvSpPr>
        <p:spPr bwMode="auto">
          <a:xfrm>
            <a:off x="5334000" y="5638800"/>
            <a:ext cx="0" cy="381000"/>
          </a:xfrm>
          <a:prstGeom prst="line">
            <a:avLst/>
          </a:prstGeom>
          <a:noFill/>
          <a:ln w="9525">
            <a:solidFill>
              <a:srgbClr val="D55E12"/>
            </a:solidFill>
            <a:prstDash val="dash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7" name="Text Box 40"/>
          <p:cNvSpPr txBox="1">
            <a:spLocks noChangeArrowheads="1"/>
          </p:cNvSpPr>
          <p:nvPr/>
        </p:nvSpPr>
        <p:spPr bwMode="auto">
          <a:xfrm>
            <a:off x="6400800" y="4541838"/>
            <a:ext cx="2514600" cy="129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Tx/>
              <a:buChar char="•"/>
            </a:pPr>
            <a:r>
              <a:rPr lang="en-US" altLang="zh-CN" sz="1200" dirty="0">
                <a:latin typeface="Century Gothic" pitchFamily="34" charset="0"/>
              </a:rPr>
              <a:t> </a:t>
            </a:r>
            <a:r>
              <a:rPr lang="zh-CN" altLang="en-US" sz="1200" dirty="0">
                <a:latin typeface="Century Gothic" pitchFamily="34" charset="0"/>
              </a:rPr>
              <a:t>随着互联网的发展，影视内容的在线获取越来越便利，大量用户倒戈，从电视转向各种接入互联网的设备，如</a:t>
            </a:r>
            <a:r>
              <a:rPr lang="en-US" altLang="zh-CN" sz="1200" dirty="0">
                <a:latin typeface="Century Gothic" pitchFamily="34" charset="0"/>
              </a:rPr>
              <a:t>PC</a:t>
            </a:r>
            <a:r>
              <a:rPr lang="zh-CN" altLang="en-US" sz="1200" dirty="0">
                <a:latin typeface="Century Gothic" pitchFamily="34" charset="0"/>
              </a:rPr>
              <a:t>、笔记本、平板、手机等。</a:t>
            </a:r>
          </a:p>
          <a:p>
            <a:pPr>
              <a:spcBef>
                <a:spcPct val="50000"/>
              </a:spcBef>
            </a:pPr>
            <a:endParaRPr lang="zh-CN" altLang="en-US" sz="1200" dirty="0">
              <a:latin typeface="Century Gothic" pitchFamily="34" charset="0"/>
            </a:endParaRPr>
          </a:p>
        </p:txBody>
      </p:sp>
      <p:sp>
        <p:nvSpPr>
          <p:cNvPr id="38" name="AutoShape 22"/>
          <p:cNvSpPr>
            <a:spLocks noChangeArrowheads="1"/>
          </p:cNvSpPr>
          <p:nvPr/>
        </p:nvSpPr>
        <p:spPr bwMode="auto">
          <a:xfrm>
            <a:off x="2070100" y="1309688"/>
            <a:ext cx="2286000" cy="304800"/>
          </a:xfrm>
          <a:prstGeom prst="roundRect">
            <a:avLst>
              <a:gd name="adj" fmla="val 2060"/>
            </a:avLst>
          </a:pr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39" name="AutoShape 22"/>
          <p:cNvSpPr>
            <a:spLocks noChangeArrowheads="1"/>
          </p:cNvSpPr>
          <p:nvPr/>
        </p:nvSpPr>
        <p:spPr bwMode="auto">
          <a:xfrm>
            <a:off x="3634219" y="2376488"/>
            <a:ext cx="2286000" cy="304800"/>
          </a:xfrm>
          <a:prstGeom prst="roundRect">
            <a:avLst>
              <a:gd name="adj" fmla="val 2060"/>
            </a:avLst>
          </a:pr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40" name="AutoShape 22"/>
          <p:cNvSpPr>
            <a:spLocks noChangeArrowheads="1"/>
          </p:cNvSpPr>
          <p:nvPr/>
        </p:nvSpPr>
        <p:spPr bwMode="auto">
          <a:xfrm>
            <a:off x="6477000" y="4176713"/>
            <a:ext cx="2286000" cy="304800"/>
          </a:xfrm>
          <a:prstGeom prst="roundRect">
            <a:avLst>
              <a:gd name="adj" fmla="val 2060"/>
            </a:avLst>
          </a:pr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 sz="1000"/>
          </a:p>
        </p:txBody>
      </p:sp>
      <p:sp>
        <p:nvSpPr>
          <p:cNvPr id="41" name="Text Box 20"/>
          <p:cNvSpPr txBox="1">
            <a:spLocks noChangeArrowheads="1"/>
          </p:cNvSpPr>
          <p:nvPr/>
        </p:nvSpPr>
        <p:spPr bwMode="auto">
          <a:xfrm>
            <a:off x="2057400" y="1325563"/>
            <a:ext cx="1879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TIPS</a:t>
            </a:r>
            <a:endParaRPr lang="zh-CN" altLang="en-US" sz="1200"/>
          </a:p>
        </p:txBody>
      </p:sp>
      <p:sp>
        <p:nvSpPr>
          <p:cNvPr id="42" name="Text Box 23"/>
          <p:cNvSpPr txBox="1">
            <a:spLocks noChangeArrowheads="1"/>
          </p:cNvSpPr>
          <p:nvPr/>
        </p:nvSpPr>
        <p:spPr bwMode="auto">
          <a:xfrm>
            <a:off x="3643744" y="2392363"/>
            <a:ext cx="18796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TIPS</a:t>
            </a:r>
            <a:endParaRPr lang="zh-CN" altLang="en-US" sz="1200"/>
          </a:p>
        </p:txBody>
      </p:sp>
      <p:sp>
        <p:nvSpPr>
          <p:cNvPr id="43" name="Text Box 42"/>
          <p:cNvSpPr txBox="1">
            <a:spLocks noChangeArrowheads="1"/>
          </p:cNvSpPr>
          <p:nvPr/>
        </p:nvSpPr>
        <p:spPr bwMode="auto">
          <a:xfrm>
            <a:off x="6477000" y="4191000"/>
            <a:ext cx="1879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200"/>
              <a:t>TIPS</a:t>
            </a:r>
            <a:endParaRPr lang="zh-CN" altLang="en-US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79712" y="1590675"/>
            <a:ext cx="3105150" cy="369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9"/>
          <p:cNvSpPr txBox="1">
            <a:spLocks noChangeArrowheads="1"/>
          </p:cNvSpPr>
          <p:nvPr/>
        </p:nvSpPr>
        <p:spPr bwMode="auto">
          <a:xfrm>
            <a:off x="5294412" y="1371600"/>
            <a:ext cx="320040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Century Gothic" pitchFamily="34" charset="0"/>
                <a:ea typeface="黑体" pitchFamily="49" charset="-122"/>
              </a:rPr>
              <a:t>电视收视的突破口到底在哪</a:t>
            </a:r>
            <a:endParaRPr lang="en-US" sz="2800" dirty="0">
              <a:latin typeface="Century Gothic" pitchFamily="34" charset="0"/>
              <a:ea typeface="黑体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538288"/>
            <a:ext cx="5086350" cy="3781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9"/>
          <p:cNvSpPr txBox="1">
            <a:spLocks noChangeArrowheads="1"/>
          </p:cNvSpPr>
          <p:nvPr/>
        </p:nvSpPr>
        <p:spPr bwMode="auto">
          <a:xfrm>
            <a:off x="5580112" y="1371600"/>
            <a:ext cx="3200400" cy="203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800" dirty="0">
                <a:latin typeface="Century Gothic" pitchFamily="34" charset="0"/>
                <a:ea typeface="黑体" pitchFamily="49" charset="-122"/>
              </a:rPr>
              <a:t>有多少次为换台找节目而烦恼？</a:t>
            </a:r>
            <a:endParaRPr lang="en-US" sz="2800" dirty="0">
              <a:latin typeface="Century Gothic" pitchFamily="34" charset="0"/>
              <a:ea typeface="黑体" pitchFamily="49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800" dirty="0">
                <a:latin typeface="Century Gothic" pitchFamily="34" charset="0"/>
                <a:ea typeface="黑体" pitchFamily="49" charset="-122"/>
              </a:rPr>
              <a:t>有多少次傻傻望着电视？</a:t>
            </a:r>
            <a:endParaRPr lang="en-US" sz="2800" dirty="0">
              <a:latin typeface="Century Gothic" pitchFamily="34" charset="0"/>
              <a:ea typeface="黑体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/>
          </p:cNvSpPr>
          <p:nvPr>
            <p:ph type="title"/>
          </p:nvPr>
        </p:nvSpPr>
        <p:spPr>
          <a:xfrm>
            <a:off x="1547664" y="-27384"/>
            <a:ext cx="5544616" cy="864096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 smtClean="0">
                <a:latin typeface="微软雅黑" pitchFamily="34" charset="-122"/>
                <a:ea typeface="微软雅黑" pitchFamily="34" charset="-122"/>
              </a:rPr>
              <a:t>平台功能说明</a:t>
            </a:r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 bwMode="auto">
          <a:xfrm>
            <a:off x="808038" y="764704"/>
            <a:ext cx="18954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b="1" dirty="0"/>
              <a:t>智能导视</a:t>
            </a:r>
          </a:p>
        </p:txBody>
      </p:sp>
      <p:sp>
        <p:nvSpPr>
          <p:cNvPr id="8" name="TextBox 10"/>
          <p:cNvSpPr txBox="1">
            <a:spLocks noChangeArrowheads="1"/>
          </p:cNvSpPr>
          <p:nvPr/>
        </p:nvSpPr>
        <p:spPr bwMode="auto">
          <a:xfrm>
            <a:off x="7327900" y="1895475"/>
            <a:ext cx="1962150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795338" y="1124744"/>
            <a:ext cx="6083300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/>
              <a:t>触发条件</a:t>
            </a:r>
            <a:r>
              <a:rPr lang="en-US" altLang="zh-CN" dirty="0"/>
              <a:t>:</a:t>
            </a:r>
            <a:r>
              <a:rPr lang="zh-CN" altLang="en-US" dirty="0"/>
              <a:t>直播状态下</a:t>
            </a:r>
            <a:r>
              <a:rPr lang="en-US" altLang="zh-CN" dirty="0"/>
              <a:t>,</a:t>
            </a:r>
            <a:r>
              <a:rPr lang="zh-CN" altLang="en-US" dirty="0"/>
              <a:t>按遥控器的</a:t>
            </a:r>
            <a:r>
              <a:rPr lang="en-US" altLang="zh-CN" dirty="0"/>
              <a:t>”</a:t>
            </a:r>
            <a:r>
              <a:rPr lang="zh-CN" altLang="en-US" dirty="0"/>
              <a:t>信息</a:t>
            </a:r>
            <a:r>
              <a:rPr lang="en-US" altLang="zh-CN" dirty="0"/>
              <a:t>”</a:t>
            </a:r>
            <a:r>
              <a:rPr lang="zh-CN" altLang="en-US" dirty="0"/>
              <a:t>键</a:t>
            </a:r>
          </a:p>
        </p:txBody>
      </p:sp>
      <p:pic>
        <p:nvPicPr>
          <p:cNvPr id="2051" name="Picture 3" descr="C:\Users\CaiXiZhe\Desktop\南京广电文档\新建文件夹\920\智能导航1.jp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899592" y="1564448"/>
            <a:ext cx="7283200" cy="4096800"/>
          </a:xfrm>
          <a:prstGeom prst="rect">
            <a:avLst/>
          </a:prstGeom>
          <a:noFill/>
        </p:spPr>
      </p:pic>
      <p:sp>
        <p:nvSpPr>
          <p:cNvPr id="17" name="矩形 16">
            <a:hlinkClick r:id="rId3" action="ppaction://hlinksldjump"/>
          </p:cNvPr>
          <p:cNvSpPr/>
          <p:nvPr/>
        </p:nvSpPr>
        <p:spPr>
          <a:xfrm>
            <a:off x="5578301" y="3468967"/>
            <a:ext cx="2359025" cy="703262"/>
          </a:xfrm>
          <a:prstGeom prst="rect">
            <a:avLst/>
          </a:prstGeom>
          <a:solidFill>
            <a:srgbClr val="D55E12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8" name="矩形 20"/>
          <p:cNvSpPr/>
          <p:nvPr/>
        </p:nvSpPr>
        <p:spPr>
          <a:xfrm>
            <a:off x="1115616" y="3934104"/>
            <a:ext cx="3756247" cy="257175"/>
          </a:xfrm>
          <a:prstGeom prst="rect">
            <a:avLst/>
          </a:prstGeom>
          <a:solidFill>
            <a:srgbClr val="D55E12">
              <a:alpha val="0"/>
            </a:srgbClr>
          </a:solidFill>
          <a:ln>
            <a:solidFill>
              <a:srgbClr val="D55E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5567188" y="3076854"/>
            <a:ext cx="2389188" cy="368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zh-CN" altLang="en-US" sz="1800" dirty="0"/>
              <a:t>当前频道节目信息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5616" y="3554692"/>
            <a:ext cx="3744415" cy="36988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800" dirty="0"/>
              <a:t>将当前直播节目分成八大类</a:t>
            </a:r>
          </a:p>
        </p:txBody>
      </p:sp>
      <p:sp>
        <p:nvSpPr>
          <p:cNvPr id="23" name="矩形 14"/>
          <p:cNvSpPr/>
          <p:nvPr/>
        </p:nvSpPr>
        <p:spPr>
          <a:xfrm>
            <a:off x="1128316" y="4300990"/>
            <a:ext cx="6680200" cy="108011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1115616" y="5309102"/>
            <a:ext cx="6705600" cy="7848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dirty="0" smtClean="0">
                <a:latin typeface="+mj-ea"/>
                <a:ea typeface="+mj-ea"/>
              </a:rPr>
              <a:t>以内容为核心的智能节目查找引擎：</a:t>
            </a:r>
            <a:endParaRPr lang="en-US" altLang="zh-CN" dirty="0" smtClean="0">
              <a:latin typeface="+mj-ea"/>
              <a:ea typeface="+mj-ea"/>
            </a:endParaRPr>
          </a:p>
          <a:p>
            <a:pPr>
              <a:spcBef>
                <a:spcPct val="50000"/>
              </a:spcBef>
            </a:pPr>
            <a:r>
              <a:rPr lang="zh-CN" altLang="en-US" dirty="0" smtClean="0">
                <a:latin typeface="+mj-ea"/>
                <a:ea typeface="+mj-ea"/>
              </a:rPr>
              <a:t>让用户根据诉求，准确找到自己想看的节目。</a:t>
            </a:r>
            <a:endParaRPr lang="en-US" altLang="zh-CN" dirty="0"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3" grpId="0" animBg="1"/>
      <p:bldP spid="2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1134</TotalTime>
  <Words>2590</Words>
  <Application>Microsoft Office PowerPoint</Application>
  <PresentationFormat>On-screen Show (4:3)</PresentationFormat>
  <Paragraphs>188</Paragraphs>
  <Slides>25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Office Theme</vt:lpstr>
      <vt:lpstr>Microsoft Office Excel 97-2003 Worksheet</vt:lpstr>
      <vt:lpstr>智能导航服务平台 功能说明</vt:lpstr>
      <vt:lpstr>当今智能电视现状</vt:lpstr>
      <vt:lpstr>体验度与便利性的抉择</vt:lpstr>
      <vt:lpstr>体验度与便利性的抉择——在影视业更残酷</vt:lpstr>
      <vt:lpstr>                 体验度与便利性的抉择——在影视业更残酷 </vt:lpstr>
      <vt:lpstr>                  体验度与便利性的抉择——在影视业更残酷</vt:lpstr>
      <vt:lpstr>Slide 7</vt:lpstr>
      <vt:lpstr>Slide 8</vt:lpstr>
      <vt:lpstr>平台功能说明</vt:lpstr>
      <vt:lpstr>平台功能说明</vt:lpstr>
      <vt:lpstr>平台功能说明</vt:lpstr>
      <vt:lpstr>平台功能说明</vt:lpstr>
      <vt:lpstr>平台功能说明</vt:lpstr>
      <vt:lpstr>平台功能说明</vt:lpstr>
      <vt:lpstr>平台功能说明</vt:lpstr>
      <vt:lpstr>平台功能说明</vt:lpstr>
      <vt:lpstr>平台功能说明</vt:lpstr>
      <vt:lpstr>平台功能说明</vt:lpstr>
      <vt:lpstr>平台功能说明</vt:lpstr>
      <vt:lpstr>平台功能说明</vt:lpstr>
      <vt:lpstr>平台功能说明</vt:lpstr>
      <vt:lpstr>平台功能说明</vt:lpstr>
      <vt:lpstr>平台功能说明</vt:lpstr>
      <vt:lpstr>Slide 24</vt:lpstr>
      <vt:lpstr>平台功能说明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智能导航服务平台 功能需求</dc:title>
  <dc:creator>CaiXiZhe</dc:creator>
  <cp:lastModifiedBy>Sizhe.Cai</cp:lastModifiedBy>
  <cp:revision>58</cp:revision>
  <dcterms:created xsi:type="dcterms:W3CDTF">2012-09-19T14:07:27Z</dcterms:created>
  <dcterms:modified xsi:type="dcterms:W3CDTF">2012-09-21T01:34:50Z</dcterms:modified>
</cp:coreProperties>
</file>

<file path=docProps/thumbnail.jpeg>
</file>